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s/comment1.xml" ContentType="application/vnd.openxmlformats-officedocument.presentationml.comment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iPad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comments" Target="comments/comment1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13-11-13T9:42:47.124 a.m." idx="1">
    <p:pos x="2816" y="-160"/>
    <p:text/>
    <p:extLst>
      <p:ext uri="{C676402C-5697-4E1C-873F-D02D1690AC5C}">
        <p15:threadingInfo xmlns:p15="http://schemas.microsoft.com/office/powerpoint/2012/main" timeZoneBias="300"/>
      </p:ext>
    </p:extLst>
  </p:cm>
  <p:cm authorId="0" dt="2013-11-13T9:42:15.641 a.m." idx="2">
    <p:pos x="3455" y="-115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80000"/>
              <a:buChar char="•"/>
            </a:pPr>
            <a:r>
              <a:t>Mat 10:28  Y no temáis a los que matan el cuerpo, mas el alma no pueden matar; temed más bien a Aquél que puede destruir el alma y el cuerpo en el infierno. </a:t>
            </a:r>
          </a:p>
          <a:p>
            <a:pPr/>
            <a:r>
              <a:t>SE HABÍAN PROPUESTO EN SU CORAZÓN </a:t>
            </a:r>
          </a:p>
          <a:p>
            <a:pPr marL="228600" indent="-228600">
              <a:buSzPct val="80000"/>
              <a:buChar char="•"/>
            </a:pPr>
            <a:r>
              <a:t>Act 4:17  Sin embargo para que no se divulgue más por el pueblo, amenacémosles, para que no hablen de aquí en adelante a hombre alguno en este nombre. </a:t>
            </a:r>
          </a:p>
          <a:p>
            <a:pPr/>
            <a:r>
              <a:t>Act 4:18  Y llamándolos, les intimaron que en ninguna manera hablasen ni enseñasen en el nombre de Jesús. </a:t>
            </a:r>
          </a:p>
          <a:p>
            <a:pPr/>
            <a:r>
              <a:t>Act 4:19  Mas Pedro y Juan, respondiendo, les dijeron: Juzgad si es justo delante de Dios obedecer a vosotros antes que a Dios: </a:t>
            </a:r>
          </a:p>
          <a:p>
            <a:pPr/>
            <a:r>
              <a:t>Act 4:20  Porque no podemos dejar de decir lo que hemos visto y oído.</a:t>
            </a:r>
          </a:p>
          <a:p>
            <a:pPr/>
            <a:r>
              <a:t>ENTENDIDO EXACTAMENTE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DAVID NOS ACONSEJA A QUE DEBEMOS DE ESPERAR, Y ESPERAR PACIENTEMENTE. </a:t>
            </a:r>
          </a:p>
          <a:p>
            <a:pPr/>
            <a:r>
              <a:t>Psa 40:1 ninguno como David nos exhorta a esperar pacientemente en Dios. Aún en los momentos más difíciles.      (Psa 27:14; Psa 37:7; Psa 62:1, Psa 62:5; Psa 69:3, etc.).               EL SE INCLINÓ A MI</a:t>
            </a:r>
          </a:p>
          <a:p>
            <a:pPr/>
            <a:r>
              <a:t>El escucho mi clamor; y me socorrió contesto mi petición.</a:t>
            </a:r>
          </a:p>
          <a:p>
            <a:pPr/>
          </a:p>
          <a:p>
            <a:pPr/>
            <a:r>
              <a:t>EN LODO CENAGOSO</a:t>
            </a:r>
          </a:p>
          <a:p>
            <a:pPr/>
            <a:r>
              <a:t>la aplicación aquí es que David se encontraba en "perseguido,destrucción y miseria". (comp. Psa 69:2, Psa 69:14). </a:t>
            </a:r>
          </a:p>
          <a:p>
            <a:pPr/>
          </a:p>
          <a:p>
            <a:pPr/>
            <a:r>
              <a:t>              </a:t>
            </a:r>
          </a:p>
          <a:p>
            <a:pPr/>
            <a:r>
              <a:t>DIOS SE PREOCUPA</a:t>
            </a:r>
          </a:p>
          <a:p>
            <a:pPr/>
            <a:r>
              <a:t>1Pe 5:7    SALMOS 55:22 Pedro tomo este pasaje del salmos.  echando toda vuestra ansiedad sobre Él, porque Él tiene cuidado de vosotros.</a:t>
            </a:r>
          </a:p>
          <a:p>
            <a:pPr/>
          </a:p>
          <a:p>
            <a:pPr/>
            <a:r>
              <a:t>Matthew 6:25-30   (RVG)</a:t>
            </a:r>
          </a:p>
          <a:p>
            <a:pPr/>
          </a:p>
          <a:p>
            <a:pPr/>
            <a:r>
              <a:t>25  Por tanto os digo: No os afanéis por vuestra vida, qué habéis de comer, o qué habéis de beber; ni por vuestro cuerpo, qué habéis de vestir. ¿No es la vida más que el alimento, y el cuerpo más que el vestido?</a:t>
            </a:r>
          </a:p>
          <a:p>
            <a:pPr/>
            <a:r>
              <a:t>26  Mirad las aves del cielo, que no siembran, ni siegan, ni recogen en graneros; y vuestro Padre celestial las alimenta. ¿No sois vosotros mucho mejores que ellas?</a:t>
            </a:r>
          </a:p>
          <a:p>
            <a:pPr/>
            <a:r>
              <a:t>27  ¿Y quién de vosotros podrá, por mucho que se afane, añadir a su estatura un codo?</a:t>
            </a:r>
          </a:p>
          <a:p>
            <a:pPr/>
            <a:r>
              <a:t>28  Y por el vestido, ¿por qué os afanáis? Considerad los lirios del campo, cómo crecen; no trabajan ni hilan;</a:t>
            </a:r>
          </a:p>
          <a:p>
            <a:pPr/>
            <a:r>
              <a:t>29  pero os digo, que ni aun Salomón con toda su gloria se vistió como uno de ellos.</a:t>
            </a:r>
          </a:p>
          <a:p>
            <a:pPr/>
            <a:r>
              <a:t>30  Y si a la hierba del campo que hoy es, y mañana es echada en el horno, Dios la viste así, ¿no hará mucho más por vosotros, hombres de poca fe?</a:t>
            </a:r>
          </a:p>
          <a:p>
            <a:pPr/>
            <a:r>
              <a:t>DIOS NOS OYE</a:t>
            </a:r>
          </a:p>
          <a:p>
            <a:pPr/>
            <a:r>
              <a:t>Joh 9:31    Y sabemos que Dios no oye a los pecadores; pero si alguno es temeroso de Dios y hace su voluntad, a éste oye.</a:t>
            </a:r>
          </a:p>
          <a:p>
            <a:pPr/>
            <a:r>
              <a:t>DIOS SALVA</a:t>
            </a:r>
          </a:p>
          <a:p>
            <a:pPr/>
            <a:r>
              <a:t>Aquí el punto es que Dios siempre esta dispuesto a escuchar y salvar al que acude a El.</a:t>
            </a:r>
          </a:p>
          <a:p>
            <a:pPr/>
            <a:r>
              <a:t>DIOS ESTABILIZA</a:t>
            </a:r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BIENAVENTURADO EL QUE CONFÍA EN DIOS.                          Psa 34:8. Compare Psa 27:1.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SACRIFICIOS NO AGRADAN A DIOS</a:t>
            </a:r>
          </a:p>
          <a:p>
            <a:pPr/>
            <a:r>
              <a:t>1Sa 15:22    Y Samuel dijo: ¿Tiene Jehová tanto contentamiento con los holocaustos y víctimas, como en obedecer a las palabras de Jehová? Ciertamente el obedecer es mejor que los sacrificios; y el prestar atención que la grosura de los carneros:</a:t>
            </a:r>
          </a:p>
          <a:p>
            <a:pPr/>
            <a:r>
              <a:t>EL SACRIFICIO DE JESÚS </a:t>
            </a:r>
          </a:p>
          <a:p>
            <a:pPr/>
            <a:r>
              <a:t>Joh 17:4    Yo te he glorificado en la tierra; he acabado la obra que me diste que hiciese.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Romans 8:32   (RVG)</a:t>
            </a:r>
          </a:p>
          <a:p>
            <a:pPr/>
          </a:p>
          <a:p>
            <a:pPr/>
            <a:r>
              <a:t>32  El que no escatimó ni a su propio Hijo, sino que lo entregó por todos nosotros, ¿cómo no nos dará también con Él todas las cosas?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br/>
            <a:b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1" name="Shape 2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Pedro y Juan </a:t>
            </a:r>
          </a:p>
          <a:p>
            <a:pPr/>
            <a:r>
              <a:t>Act 4:18    Y llamándolos, les intimaron que en ninguna manera hablasen ni enseñasen en el nombre de Jesús.Act 4:19    Mas Pedro y Juan, respondiendo, les dijeron: Juzgad si es justo delante de Dios obedecer a vosotros antes que a Dios:Act 4:20    Porque no podemos dejar de decir lo que hemos visto y oído.</a:t>
            </a:r>
          </a:p>
          <a:p>
            <a:pPr/>
          </a:p>
          <a:p>
            <a:pPr/>
            <a:r>
              <a:t>Act 8:4    Pero los que fueron esparcidos, iban por todas partes predicando la palabra.</a:t>
            </a:r>
          </a:p>
          <a:p>
            <a:pPr/>
          </a:p>
          <a:p>
            <a:pPr/>
            <a:r>
              <a:t>1Th 1:8    Porque partiendo de vosotros ha resonado la palabra del Señor; no sólo en Macedonia y Acaya, sino que también en todo lugar vuestra fe en Dios se ha extendido, de modo que nosotros no tenemos necesidad de hablar nada;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Body Level One…"/>
          <p:cNvSpPr txBox="1"/>
          <p:nvPr>
            <p:ph type="body" idx="1"/>
          </p:nvPr>
        </p:nvSpPr>
        <p:spPr>
          <a:xfrm>
            <a:off x="457200" y="1600199"/>
            <a:ext cx="8229600" cy="5257802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948A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6553200" y="6358501"/>
            <a:ext cx="2133600" cy="36082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half" idx="1"/>
          </p:nvPr>
        </p:nvSpPr>
        <p:spPr>
          <a:xfrm>
            <a:off x="722312" y="1192213"/>
            <a:ext cx="7772401" cy="3214688"/>
          </a:xfrm>
          <a:prstGeom prst="rect">
            <a:avLst/>
          </a:prstGeom>
        </p:spPr>
        <p:txBody>
          <a:bodyPr lIns="50800" tIns="50800" rIns="50800" bIns="50800" anchor="b"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sz="quarter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lIns="50800" tIns="50800" rIns="50800" bIns="50800" anchor="b">
            <a:normAutofit fontScale="100000" lnSpcReduction="0"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64A5A6C5-A455-4BAB-907A-7E6235F3816F-L0-001.jpeg" descr="64A5A6C5-A455-4BAB-907A-7E6235F3816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0318" y="-22449"/>
            <a:ext cx="11044636" cy="690289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457200" y="1435099"/>
            <a:ext cx="3008314" cy="4691064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xfrm>
            <a:off x="1792288" y="3086100"/>
            <a:ext cx="5486401" cy="22812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1490663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tif" descr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553200" y="6409680"/>
            <a:ext cx="2133600" cy="25846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r" defTabSz="914400"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omments" Target="../comments/comment1.xml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En CUALQUIER Situación       que se encuentre,"/>
          <p:cNvSpPr txBox="1"/>
          <p:nvPr/>
        </p:nvSpPr>
        <p:spPr>
          <a:xfrm>
            <a:off x="274960" y="145289"/>
            <a:ext cx="8762732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914400">
              <a:defRPr b="1" sz="52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</a:defRPr>
            </a:lvl1pPr>
          </a:lstStyle>
          <a:p>
            <a:pPr>
              <a:defRPr b="0"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En CUALQUIER Situación       que se encuentre,</a:t>
            </a:r>
          </a:p>
        </p:txBody>
      </p:sp>
      <p:sp>
        <p:nvSpPr>
          <p:cNvPr id="117" name="Siga CONFIANDO…"/>
          <p:cNvSpPr txBox="1"/>
          <p:nvPr/>
        </p:nvSpPr>
        <p:spPr>
          <a:xfrm>
            <a:off x="281981" y="2335486"/>
            <a:ext cx="8748690" cy="292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defRPr sz="9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Siga </a:t>
            </a:r>
            <a:r>
              <a:rPr b="1"/>
              <a:t>CONFIANDO</a:t>
            </a:r>
          </a:p>
          <a:p>
            <a:pPr algn="ctr" defTabSz="914400">
              <a:defRPr sz="9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En El Señor</a:t>
            </a:r>
          </a:p>
        </p:txBody>
      </p:sp>
      <p:sp>
        <p:nvSpPr>
          <p:cNvPr id="118" name="Salmos 40"/>
          <p:cNvSpPr txBox="1"/>
          <p:nvPr/>
        </p:nvSpPr>
        <p:spPr>
          <a:xfrm>
            <a:off x="3818747" y="5770283"/>
            <a:ext cx="286649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b="1" sz="3200">
                <a:solidFill>
                  <a:srgbClr val="FFFFFF"/>
                </a:solidFill>
                <a:uFill>
                  <a:solidFill>
                    <a:srgbClr val="C4BD97"/>
                  </a:solidFill>
                </a:uFill>
              </a:defRPr>
            </a:lvl1pPr>
          </a:lstStyle>
          <a:p>
            <a:pPr>
              <a:defRPr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Salmos 40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2"/>
      <p:bldP build="whole" bldLvl="1" animBg="1" rev="0" advAuto="0" spid="1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"/>
          <p:cNvSpPr/>
          <p:nvPr/>
        </p:nvSpPr>
        <p:spPr>
          <a:xfrm>
            <a:off x="1520048" y="897318"/>
            <a:ext cx="6869308" cy="5817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40" y="0"/>
                </a:moveTo>
                <a:lnTo>
                  <a:pt x="21600" y="0"/>
                </a:lnTo>
                <a:lnTo>
                  <a:pt x="21600" y="18000"/>
                </a:lnTo>
                <a:lnTo>
                  <a:pt x="21600" y="18000"/>
                </a:lnTo>
                <a:cubicBezTo>
                  <a:pt x="21600" y="19988"/>
                  <a:pt x="20239" y="21600"/>
                  <a:pt x="18560" y="21600"/>
                </a:cubicBezTo>
                <a:lnTo>
                  <a:pt x="0" y="21600"/>
                </a:lnTo>
                <a:lnTo>
                  <a:pt x="0" y="3600"/>
                </a:lnTo>
                <a:lnTo>
                  <a:pt x="0" y="3600"/>
                </a:lnTo>
                <a:cubicBezTo>
                  <a:pt x="0" y="1612"/>
                  <a:pt x="1361" y="0"/>
                  <a:pt x="3040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1" name="El Señor salva aquellos que confían en El – 1-3"/>
          <p:cNvSpPr txBox="1"/>
          <p:nvPr/>
        </p:nvSpPr>
        <p:spPr>
          <a:xfrm>
            <a:off x="147551" y="177562"/>
            <a:ext cx="8848898" cy="593726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 defTabSz="914400">
              <a:defRPr b="1" sz="31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>
              <a:defRPr b="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El Señor salva aquellos que confían en El – 1-3</a:t>
            </a:r>
          </a:p>
        </p:txBody>
      </p:sp>
      <p:sp>
        <p:nvSpPr>
          <p:cNvPr id="152" name="Esperando Pacientemente…"/>
          <p:cNvSpPr txBox="1"/>
          <p:nvPr/>
        </p:nvSpPr>
        <p:spPr>
          <a:xfrm>
            <a:off x="1870094" y="1202835"/>
            <a:ext cx="6169216" cy="591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spcBef>
                <a:spcPts val="6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Esperando Pacientemente</a:t>
            </a:r>
          </a:p>
          <a:p>
            <a:pPr marL="571500" indent="-571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Dios se preocupa -               (1 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Ped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. 5:7; Mat 6:14-33</a:t>
            </a:r>
          </a:p>
          <a:p>
            <a:pPr marL="571500" indent="-571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Dios oye – (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Jn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9:31)</a:t>
            </a:r>
          </a:p>
          <a:p>
            <a:pPr marL="571500" indent="-571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Dios salva – (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Stg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5:13-18)</a:t>
            </a:r>
          </a:p>
          <a:p>
            <a:pPr marL="571500" indent="-571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Dios estabiliza  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Prov</a:t>
            </a: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4:19-27</a:t>
            </a:r>
          </a:p>
          <a:p>
            <a:pPr defTabSz="914400">
              <a:spcBef>
                <a:spcPts val="12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262967" y="2057399"/>
            <a:ext cx="3318433" cy="4530269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57" name="Shape"/>
          <p:cNvSpPr/>
          <p:nvPr/>
        </p:nvSpPr>
        <p:spPr>
          <a:xfrm>
            <a:off x="3581398" y="1143000"/>
            <a:ext cx="5029202" cy="533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lnTo>
                  <a:pt x="21600" y="18206"/>
                </a:lnTo>
                <a:lnTo>
                  <a:pt x="21600" y="18206"/>
                </a:lnTo>
                <a:cubicBezTo>
                  <a:pt x="21600" y="20080"/>
                  <a:pt x="19988" y="21600"/>
                  <a:pt x="18000" y="21600"/>
                </a:cubicBezTo>
                <a:lnTo>
                  <a:pt x="0" y="21600"/>
                </a:lnTo>
                <a:lnTo>
                  <a:pt x="0" y="3394"/>
                </a:lnTo>
                <a:lnTo>
                  <a:pt x="0" y="3394"/>
                </a:lnTo>
                <a:cubicBezTo>
                  <a:pt x="0" y="1520"/>
                  <a:pt x="1612" y="0"/>
                  <a:pt x="3600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8" name="“Bienaventurado el que confía en el Señor”…"/>
          <p:cNvSpPr txBox="1"/>
          <p:nvPr/>
        </p:nvSpPr>
        <p:spPr>
          <a:xfrm>
            <a:off x="3657599" y="1440305"/>
            <a:ext cx="4876801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spcBef>
                <a:spcPts val="6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“Bienaventurado el que confía en el Señor”</a:t>
            </a:r>
          </a:p>
          <a:p>
            <a:pPr marL="508000" indent="-5080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El desecha al orgulloso (Salmos. 15:4; Pr 8:13)</a:t>
            </a:r>
          </a:p>
          <a:p>
            <a:pPr marL="508000" indent="-5080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Las obras de Dios, – (Mat 5:3-12; 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Ef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1:3-11)</a:t>
            </a:r>
          </a:p>
        </p:txBody>
      </p:sp>
      <p:sp>
        <p:nvSpPr>
          <p:cNvPr id="159" name="El Señor salva aquel que confía en El – 4-5"/>
          <p:cNvSpPr txBox="1"/>
          <p:nvPr/>
        </p:nvSpPr>
        <p:spPr>
          <a:xfrm>
            <a:off x="518190" y="380999"/>
            <a:ext cx="8052205" cy="606426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 defTabSz="914400"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>
              <a:defRPr b="0" sz="18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El Señor salva aquel que confía en El – 4-5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02026" y="2025211"/>
            <a:ext cx="3318433" cy="4530269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64" name="Shape"/>
          <p:cNvSpPr/>
          <p:nvPr/>
        </p:nvSpPr>
        <p:spPr>
          <a:xfrm>
            <a:off x="3276599" y="1066800"/>
            <a:ext cx="5867400" cy="5410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20" y="0"/>
                </a:moveTo>
                <a:lnTo>
                  <a:pt x="21600" y="0"/>
                </a:lnTo>
                <a:lnTo>
                  <a:pt x="21600" y="18000"/>
                </a:lnTo>
                <a:lnTo>
                  <a:pt x="21600" y="18000"/>
                </a:lnTo>
                <a:cubicBezTo>
                  <a:pt x="21600" y="19988"/>
                  <a:pt x="20114" y="21600"/>
                  <a:pt x="18280" y="21600"/>
                </a:cubicBezTo>
                <a:lnTo>
                  <a:pt x="0" y="21600"/>
                </a:lnTo>
                <a:lnTo>
                  <a:pt x="0" y="3600"/>
                </a:lnTo>
                <a:lnTo>
                  <a:pt x="0" y="3600"/>
                </a:lnTo>
                <a:cubicBezTo>
                  <a:pt x="0" y="1612"/>
                  <a:pt x="1486" y="0"/>
                  <a:pt x="3320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65" name="Aquellos que confían y obedecen – 6-8"/>
          <p:cNvSpPr txBox="1"/>
          <p:nvPr/>
        </p:nvSpPr>
        <p:spPr>
          <a:xfrm>
            <a:off x="427280" y="228600"/>
            <a:ext cx="8289450" cy="657225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 defTabSz="914400"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>
              <a:defRPr b="0" sz="18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36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Aquellos que confían y obedecen – 6-8</a:t>
            </a:r>
          </a:p>
        </p:txBody>
      </p:sp>
      <p:sp>
        <p:nvSpPr>
          <p:cNvPr id="166" name="“Yo me deleito en tu voluntad oh mi Dios”…"/>
          <p:cNvSpPr txBox="1"/>
          <p:nvPr/>
        </p:nvSpPr>
        <p:spPr>
          <a:xfrm>
            <a:off x="3276600" y="1003932"/>
            <a:ext cx="5867399" cy="502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spcBef>
                <a:spcPts val="6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“Yo me deleito en tu voluntad oh mi Dios”</a:t>
            </a:r>
          </a:p>
          <a:p>
            <a:pPr marL="508000" indent="-5080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Un Salmo profético aplicado a Jesús –  (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Heb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10:5-12)</a:t>
            </a:r>
          </a:p>
          <a:p>
            <a:pPr marL="508000" indent="-5080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Sacrificios no agradaban a Dios – (1 Sam 15:22)</a:t>
            </a:r>
          </a:p>
          <a:p>
            <a:pPr marL="508000" indent="-5080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El sacrificio de Jesús  agrado al Padre – (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Jn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4:34; 17:4)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62967" y="2057399"/>
            <a:ext cx="3318433" cy="4530269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71" name="Shape"/>
          <p:cNvSpPr/>
          <p:nvPr/>
        </p:nvSpPr>
        <p:spPr>
          <a:xfrm>
            <a:off x="3581400" y="1270573"/>
            <a:ext cx="5410200" cy="5435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lnTo>
                  <a:pt x="21600" y="18016"/>
                </a:lnTo>
                <a:lnTo>
                  <a:pt x="21600" y="18016"/>
                </a:lnTo>
                <a:cubicBezTo>
                  <a:pt x="21600" y="19996"/>
                  <a:pt x="19988" y="21600"/>
                  <a:pt x="18000" y="21600"/>
                </a:cubicBezTo>
                <a:lnTo>
                  <a:pt x="0" y="21600"/>
                </a:lnTo>
                <a:lnTo>
                  <a:pt x="0" y="3584"/>
                </a:lnTo>
                <a:lnTo>
                  <a:pt x="0" y="3584"/>
                </a:lnTo>
                <a:cubicBezTo>
                  <a:pt x="0" y="1604"/>
                  <a:pt x="1612" y="0"/>
                  <a:pt x="3600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2" name="Aquellos que confían, lo proclamaran – 9,10"/>
          <p:cNvSpPr txBox="1"/>
          <p:nvPr/>
        </p:nvSpPr>
        <p:spPr>
          <a:xfrm>
            <a:off x="369632" y="457200"/>
            <a:ext cx="8363189" cy="606425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 defTabSz="914400"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>
              <a:defRPr b="0" sz="18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Aquellos que confían, lo proclamaran – 9,10</a:t>
            </a:r>
          </a:p>
        </p:txBody>
      </p:sp>
      <p:sp>
        <p:nvSpPr>
          <p:cNvPr id="173" name="9 He anunciado justicia en grande congregación;  He aquí, no refrené mis labios, Jehová, tú lo sabes.…"/>
          <p:cNvSpPr txBox="1"/>
          <p:nvPr/>
        </p:nvSpPr>
        <p:spPr>
          <a:xfrm>
            <a:off x="3795542" y="1205765"/>
            <a:ext cx="5410201" cy="51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defRPr sz="3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aseline="29473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9 He anunciado justicia en grande congregación;  He aquí, no refrené mis labios, Jehová, tú lo sabes. </a:t>
            </a:r>
          </a:p>
          <a:p>
            <a:pPr defTabSz="914400">
              <a:defRPr sz="3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aseline="29473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10  No encubrí tu justicia dentro de mi corazón;  He publicado tu fidelidad y tu salvación;  No oculté tu misericordia y tu verdad en grande asamblea</a:t>
            </a:r>
            <a:r>
              <a:rPr baseline="30315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262967" y="2057399"/>
            <a:ext cx="3318433" cy="4530269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76" name="Shape"/>
          <p:cNvSpPr/>
          <p:nvPr/>
        </p:nvSpPr>
        <p:spPr>
          <a:xfrm>
            <a:off x="3581400" y="1904999"/>
            <a:ext cx="5029200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73" y="0"/>
                </a:moveTo>
                <a:lnTo>
                  <a:pt x="21600" y="0"/>
                </a:lnTo>
                <a:lnTo>
                  <a:pt x="21600" y="18000"/>
                </a:lnTo>
                <a:lnTo>
                  <a:pt x="21600" y="18000"/>
                </a:lnTo>
                <a:cubicBezTo>
                  <a:pt x="21600" y="19988"/>
                  <a:pt x="20135" y="21600"/>
                  <a:pt x="18327" y="21600"/>
                </a:cubicBezTo>
                <a:lnTo>
                  <a:pt x="0" y="21600"/>
                </a:lnTo>
                <a:lnTo>
                  <a:pt x="0" y="3600"/>
                </a:lnTo>
                <a:lnTo>
                  <a:pt x="0" y="3600"/>
                </a:lnTo>
                <a:cubicBezTo>
                  <a:pt x="0" y="1612"/>
                  <a:pt x="1465" y="0"/>
                  <a:pt x="3273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7" name="Necesitamos implorar Misericordia– 11,12"/>
          <p:cNvSpPr txBox="1"/>
          <p:nvPr/>
        </p:nvSpPr>
        <p:spPr>
          <a:xfrm>
            <a:off x="224139" y="549817"/>
            <a:ext cx="8279115" cy="606426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Necesitamos implorar Misericordia</a:t>
            </a: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– 11,12</a:t>
            </a:r>
          </a:p>
        </p:txBody>
      </p:sp>
      <p:sp>
        <p:nvSpPr>
          <p:cNvPr id="178" name="“No retengas de mí tus misericordias”…"/>
          <p:cNvSpPr txBox="1"/>
          <p:nvPr/>
        </p:nvSpPr>
        <p:spPr>
          <a:xfrm>
            <a:off x="3619500" y="1946661"/>
            <a:ext cx="4953000" cy="389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spcBef>
                <a:spcPts val="6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“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o 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retengas de mí tus 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misericordias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”</a:t>
            </a:r>
            <a:endParaRPr sz="32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marL="444500" indent="-444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1 Ped 1:22-24)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62967" y="2057399"/>
            <a:ext cx="3318433" cy="4530269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83" name="Shape"/>
          <p:cNvSpPr/>
          <p:nvPr/>
        </p:nvSpPr>
        <p:spPr>
          <a:xfrm>
            <a:off x="3352800" y="1904999"/>
            <a:ext cx="5638800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19" y="0"/>
                </a:moveTo>
                <a:lnTo>
                  <a:pt x="21600" y="0"/>
                </a:lnTo>
                <a:lnTo>
                  <a:pt x="21600" y="18000"/>
                </a:lnTo>
                <a:lnTo>
                  <a:pt x="21600" y="18000"/>
                </a:lnTo>
                <a:cubicBezTo>
                  <a:pt x="21600" y="19988"/>
                  <a:pt x="20293" y="21600"/>
                  <a:pt x="18681" y="21600"/>
                </a:cubicBezTo>
                <a:lnTo>
                  <a:pt x="0" y="21600"/>
                </a:lnTo>
                <a:lnTo>
                  <a:pt x="0" y="3600"/>
                </a:lnTo>
                <a:lnTo>
                  <a:pt x="0" y="3600"/>
                </a:lnTo>
                <a:cubicBezTo>
                  <a:pt x="0" y="1612"/>
                  <a:pt x="1307" y="0"/>
                  <a:pt x="2919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84" name="En Cualquier Situación, Confié en El Señor"/>
          <p:cNvSpPr txBox="1"/>
          <p:nvPr/>
        </p:nvSpPr>
        <p:spPr>
          <a:xfrm>
            <a:off x="0" y="0"/>
            <a:ext cx="91440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5400">
                <a:solidFill>
                  <a:srgbClr val="C4BD97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En Cualquier</a:t>
            </a:r>
            <a:r>
              <a:rPr b="1" sz="5400">
                <a:solidFill>
                  <a:srgbClr val="C4BD97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Situación, Confié en </a:t>
            </a:r>
            <a:r>
              <a:rPr b="1" sz="5400">
                <a:solidFill>
                  <a:srgbClr val="C4BD97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El Señor</a:t>
            </a:r>
          </a:p>
        </p:txBody>
      </p:sp>
      <p:sp>
        <p:nvSpPr>
          <p:cNvPr id="185" name="Solo aquellos que lo hacen, serán rescatados – 13-15"/>
          <p:cNvSpPr txBox="1"/>
          <p:nvPr/>
        </p:nvSpPr>
        <p:spPr>
          <a:xfrm>
            <a:off x="2598972" y="3539885"/>
            <a:ext cx="5680634" cy="1101726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Solo aquellos que lo hacen, serán rescatados</a:t>
            </a: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 – 13-15</a:t>
            </a:r>
          </a:p>
        </p:txBody>
      </p:sp>
      <p:sp>
        <p:nvSpPr>
          <p:cNvPr id="186" name="“Tu misericordia y tu verdad me guarden siempre”"/>
          <p:cNvSpPr txBox="1"/>
          <p:nvPr/>
        </p:nvSpPr>
        <p:spPr>
          <a:xfrm>
            <a:off x="3581398" y="2353538"/>
            <a:ext cx="5562602" cy="389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spcBef>
                <a:spcPts val="6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“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Tu 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misericordia y tu verdad me guarden 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siempre</a:t>
            </a: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”</a:t>
            </a:r>
            <a:endParaRPr sz="32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262967" y="2057399"/>
            <a:ext cx="3318433" cy="4530269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89" name="Shape"/>
          <p:cNvSpPr/>
          <p:nvPr/>
        </p:nvSpPr>
        <p:spPr>
          <a:xfrm>
            <a:off x="3581400" y="1904999"/>
            <a:ext cx="5410200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42" y="0"/>
                </a:moveTo>
                <a:lnTo>
                  <a:pt x="21600" y="0"/>
                </a:lnTo>
                <a:lnTo>
                  <a:pt x="21600" y="18000"/>
                </a:lnTo>
                <a:lnTo>
                  <a:pt x="21600" y="18000"/>
                </a:lnTo>
                <a:cubicBezTo>
                  <a:pt x="21600" y="19988"/>
                  <a:pt x="20238" y="21600"/>
                  <a:pt x="18558" y="21600"/>
                </a:cubicBezTo>
                <a:lnTo>
                  <a:pt x="0" y="21600"/>
                </a:lnTo>
                <a:lnTo>
                  <a:pt x="0" y="3600"/>
                </a:lnTo>
                <a:lnTo>
                  <a:pt x="0" y="3600"/>
                </a:lnTo>
                <a:cubicBezTo>
                  <a:pt x="0" y="1612"/>
                  <a:pt x="1362" y="0"/>
                  <a:pt x="3042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0" name="Nunca pierda su Confianza en El Señor"/>
          <p:cNvSpPr txBox="1"/>
          <p:nvPr/>
        </p:nvSpPr>
        <p:spPr>
          <a:xfrm>
            <a:off x="0" y="0"/>
            <a:ext cx="91440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914400">
              <a:defRPr b="1" sz="5400">
                <a:solidFill>
                  <a:srgbClr val="C4BD97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</a:defRPr>
            </a:lvl1pPr>
          </a:lstStyle>
          <a:p>
            <a:pPr>
              <a:defRPr b="0" sz="18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5400">
                <a:solidFill>
                  <a:srgbClr val="C4BD97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Nunca pierda su Confianza en El Señor</a:t>
            </a:r>
          </a:p>
        </p:txBody>
      </p:sp>
      <p:sp>
        <p:nvSpPr>
          <p:cNvPr id="191" name="Mi ayuda y mi libertador eres tú– 16-17"/>
          <p:cNvSpPr txBox="1"/>
          <p:nvPr/>
        </p:nvSpPr>
        <p:spPr>
          <a:xfrm>
            <a:off x="651715" y="338137"/>
            <a:ext cx="7554260" cy="606426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Mi </a:t>
            </a: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ayuda y mi libertador eres </a:t>
            </a: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tú</a:t>
            </a: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– </a:t>
            </a: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16-17</a:t>
            </a:r>
          </a:p>
        </p:txBody>
      </p:sp>
      <p:sp>
        <p:nvSpPr>
          <p:cNvPr id="192" name="Salmos 40:16-17    Gócense y alégrense en ti todos los que te buscan,  Y digan siempre  los que aman tu salvación:  Jehová sea enaltecido.  Aunque afligido yo y necesitado,  Jehová pensará en mí.…"/>
          <p:cNvSpPr txBox="1"/>
          <p:nvPr/>
        </p:nvSpPr>
        <p:spPr>
          <a:xfrm>
            <a:off x="3937241" y="2429708"/>
            <a:ext cx="5257801" cy="412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S</a:t>
            </a:r>
            <a:r>
              <a: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almos</a:t>
            </a:r>
            <a:r>
              <a: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40:16-17 </a:t>
            </a:r>
            <a:r>
              <a: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 </a:t>
            </a:r>
            <a:br>
              <a:rPr b="1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</a:br>
            <a:r>
              <a:rPr baseline="29999"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Gócense y alégrense en ti todos los que te buscan, 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Y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digan siempre  los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que aman tu salvación: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Jehová sea enaltecido.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Aunque afligido yo y necesitado,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Jehová pensará en mí. </a:t>
            </a:r>
          </a:p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Mi ayuda y mi libertador eres tú; </a:t>
            </a:r>
          </a:p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Dios mío, no te tardes. </a:t>
            </a:r>
            <a:endParaRPr sz="24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 sz="24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( 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Prov</a:t>
            </a: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2:1-9; Mat 6:33)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1500" fill="hold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  <p:bldP build="whole" bldLvl="1" animBg="1" rev="0" advAuto="0" spid="191" grpId="2"/>
      <p:bldP build="whole" bldLvl="1" animBg="1" rev="0" advAuto="0" spid="19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262967" y="2057399"/>
            <a:ext cx="3318433" cy="4530269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97" name="Shape"/>
          <p:cNvSpPr/>
          <p:nvPr/>
        </p:nvSpPr>
        <p:spPr>
          <a:xfrm>
            <a:off x="3352801" y="1219200"/>
            <a:ext cx="5791201" cy="5257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68" y="0"/>
                </a:moveTo>
                <a:lnTo>
                  <a:pt x="21600" y="0"/>
                </a:lnTo>
                <a:lnTo>
                  <a:pt x="21600" y="18000"/>
                </a:lnTo>
                <a:lnTo>
                  <a:pt x="21600" y="18000"/>
                </a:lnTo>
                <a:cubicBezTo>
                  <a:pt x="21600" y="19988"/>
                  <a:pt x="20137" y="21600"/>
                  <a:pt x="18332" y="21600"/>
                </a:cubicBezTo>
                <a:lnTo>
                  <a:pt x="0" y="21600"/>
                </a:lnTo>
                <a:lnTo>
                  <a:pt x="0" y="3600"/>
                </a:lnTo>
                <a:lnTo>
                  <a:pt x="0" y="3600"/>
                </a:lnTo>
                <a:cubicBezTo>
                  <a:pt x="0" y="1612"/>
                  <a:pt x="1463" y="0"/>
                  <a:pt x="3268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hueOff val="4770340"/>
                  <a:lumOff val="61562"/>
                </a:schemeClr>
              </a:gs>
              <a:gs pos="35000">
                <a:srgbClr val="FFDECF"/>
              </a:gs>
              <a:gs pos="100000">
                <a:schemeClr val="accent6">
                  <a:hueOff val="4671092"/>
                  <a:lumOff val="71326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8" name="Hoy día tenemos el mismo deber de proclamar…"/>
          <p:cNvSpPr txBox="1"/>
          <p:nvPr/>
        </p:nvSpPr>
        <p:spPr>
          <a:xfrm>
            <a:off x="3352801" y="1447800"/>
            <a:ext cx="5791200" cy="341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spcBef>
                <a:spcPts val="6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Hoy día tenemos el mismo deber de proclamar </a:t>
            </a:r>
          </a:p>
          <a:p>
            <a:pPr algn="ctr" defTabSz="914400">
              <a:spcBef>
                <a:spcPts val="600"/>
              </a:spcBef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la palabra de Dios</a:t>
            </a:r>
          </a:p>
          <a:p>
            <a:pPr marL="444500" indent="-444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Como Pedro y Juan – </a:t>
            </a: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Hch</a:t>
            </a: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4:19</a:t>
            </a:r>
          </a:p>
          <a:p>
            <a:pPr marL="444500" indent="-444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Como los perseguidos  </a:t>
            </a: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Hch</a:t>
            </a: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8:4)</a:t>
            </a:r>
          </a:p>
          <a:p>
            <a:pPr marL="444500" indent="-444500" defTabSz="914400">
              <a:spcBef>
                <a:spcPts val="1200"/>
              </a:spcBef>
              <a:buClr>
                <a:srgbClr val="CC3300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Como los Tesalonicenses1 </a:t>
            </a: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Tes</a:t>
            </a: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1:8)</a:t>
            </a:r>
          </a:p>
        </p:txBody>
      </p:sp>
      <p:sp>
        <p:nvSpPr>
          <p:cNvPr id="199" name="Aquellos que confían, lo proclamaran – 9,10"/>
          <p:cNvSpPr txBox="1"/>
          <p:nvPr/>
        </p:nvSpPr>
        <p:spPr>
          <a:xfrm>
            <a:off x="369632" y="457200"/>
            <a:ext cx="8363189" cy="606425"/>
          </a:xfrm>
          <a:prstGeom prst="rect">
            <a:avLst/>
          </a:prstGeom>
          <a:solidFill>
            <a:srgbClr val="984807"/>
          </a:solidFill>
          <a:ln>
            <a:solidFill>
              <a:srgbClr val="000000"/>
            </a:solidFill>
          </a:ln>
          <a:effectLst>
            <a:outerShdw sx="100000" sy="100000" kx="0" ky="0" algn="b" rotWithShape="0" blurRad="152400" dist="1524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 defTabSz="914400"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>
              <a:defRPr b="0" sz="1800">
                <a:effectLst/>
                <a:latin typeface="+mn-lt"/>
                <a:ea typeface="+mn-ea"/>
                <a:cs typeface="+mn-cs"/>
                <a:sym typeface="Calibri"/>
              </a:defRPr>
            </a:pP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Aquellos que confían, lo proclamaran – 9,10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456668C6-4F77-46A2-8DAB-C71F22F399F2-L0-001.jpeg" descr="456668C6-4F77-46A2-8DAB-C71F22F399F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7331" y="180824"/>
            <a:ext cx="2933989" cy="2315756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Las Milpas"/>
          <p:cNvSpPr txBox="1"/>
          <p:nvPr/>
        </p:nvSpPr>
        <p:spPr>
          <a:xfrm>
            <a:off x="2158845" y="111814"/>
            <a:ext cx="434569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70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Las Milpas</a:t>
            </a:r>
          </a:p>
        </p:txBody>
      </p:sp>
      <p:sp>
        <p:nvSpPr>
          <p:cNvPr id="205" name="Le Hace una Cordial invitación a sintonizarnos el Próximo…"/>
          <p:cNvSpPr txBox="1"/>
          <p:nvPr/>
        </p:nvSpPr>
        <p:spPr>
          <a:xfrm>
            <a:off x="339094" y="2388370"/>
            <a:ext cx="6630885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3700">
                <a:solidFill>
                  <a:srgbClr val="76BB4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Le Hace una Cordial invitación a sintonizarnos el Próximo</a:t>
            </a:r>
          </a:p>
          <a:p>
            <a:pPr>
              <a:defRPr sz="3700">
                <a:solidFill>
                  <a:srgbClr val="76BB4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 4/8/2020  7:00 PM. Tendremos una exposición de la palabra De Dios  Por medio de Zoom.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Hay algunos ejemplos bíblicos de personas que enfrentaron situaciones difíciles pero nunca perdieron su confianza en Dios."/>
          <p:cNvSpPr txBox="1"/>
          <p:nvPr/>
        </p:nvSpPr>
        <p:spPr>
          <a:xfrm>
            <a:off x="3650" y="145289"/>
            <a:ext cx="9034042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914400">
              <a:defRPr b="1" sz="52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</a:defRPr>
            </a:lvl1pPr>
          </a:lstStyle>
          <a:p>
            <a:pPr/>
            <a:r>
              <a:t>Hay algunos ejemplos bíblicos de personas que enfrentaron situaciones difíciles pero nunca perdieron su confianza en Dios.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25063" y="25552"/>
            <a:ext cx="11201219" cy="6806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C82292EC-C835-43E0-B0F9-8227B5748A1E-L0-001.jpeg" descr="C82292EC-C835-43E0-B0F9-8227B5748A1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9" y="340486"/>
            <a:ext cx="8989662" cy="6177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D2D3F898-FDD1-4335-88D9-7DF301253D2E-L0-001.jpeg" descr="D2D3F898-FDD1-4335-88D9-7DF301253D2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19" y="286782"/>
            <a:ext cx="3232543" cy="3936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42F0FB23-D8C8-4C45-ACB9-D021FEDFD058-L0-001.jpeg" descr="42F0FB23-D8C8-4C45-ACB9-D021FEDFD05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2138" y="396024"/>
            <a:ext cx="4957145" cy="371786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Mat 14:"/>
          <p:cNvSpPr txBox="1"/>
          <p:nvPr/>
        </p:nvSpPr>
        <p:spPr>
          <a:xfrm>
            <a:off x="720099" y="4323328"/>
            <a:ext cx="286649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b="1" sz="3200">
                <a:solidFill>
                  <a:srgbClr val="FFFFFF"/>
                </a:solidFill>
                <a:uFill>
                  <a:solidFill>
                    <a:srgbClr val="C4BD97"/>
                  </a:solidFill>
                </a:uFill>
              </a:defRPr>
            </a:lvl1pPr>
          </a:lstStyle>
          <a:p>
            <a:pPr>
              <a:defRPr b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Mat 14: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2"/>
      <p:bldP build="whole" bldLvl="1" animBg="1" rev="0" advAuto="0" spid="1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-9.png" descr="image-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752600"/>
            <a:ext cx="4597400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Los 3 Jóvenes temían a Dios Y NO al Rey (Mat 10:28)…"/>
          <p:cNvSpPr/>
          <p:nvPr/>
        </p:nvSpPr>
        <p:spPr>
          <a:xfrm>
            <a:off x="3657600" y="1752600"/>
            <a:ext cx="5486400" cy="4835525"/>
          </a:xfrm>
          <a:prstGeom prst="rect">
            <a:avLst/>
          </a:prstGeom>
          <a:solidFill>
            <a:srgbClr val="EEECE1">
              <a:alpha val="74900"/>
            </a:srgbClr>
          </a:solidFill>
          <a:ln>
            <a:solidFill>
              <a:srgbClr val="008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11200" indent="-711200" defTabSz="914400">
              <a:spcBef>
                <a:spcPts val="600"/>
              </a:spcBef>
              <a:buClr>
                <a:srgbClr val="321212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2800">
                <a:solidFill>
                  <a:srgbClr val="321900"/>
                </a:solidFill>
                <a:uFill>
                  <a:solidFill>
                    <a:srgbClr val="321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Los 3 Jóvenes temían a Dios Y </a:t>
            </a:r>
            <a:r>
              <a:rPr b="1" sz="2800" u="sng">
                <a:solidFill>
                  <a:srgbClr val="321900"/>
                </a:solidFill>
                <a:uFill>
                  <a:solidFill>
                    <a:srgbClr val="321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NO</a:t>
            </a:r>
            <a:r>
              <a:rPr b="1" sz="2800">
                <a:solidFill>
                  <a:srgbClr val="321900"/>
                </a:solidFill>
                <a:uFill>
                  <a:solidFill>
                    <a:srgbClr val="321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al Rey</a:t>
            </a:r>
            <a:r>
              <a:rPr b="1" sz="280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sz="280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(Mat 10:28)</a:t>
            </a:r>
            <a:endParaRPr b="1" sz="2800">
              <a:solidFill>
                <a:srgbClr val="008000"/>
              </a:solidFill>
              <a:uFill>
                <a:solidFill>
                  <a:srgbClr val="008000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-711200" defTabSz="914400">
              <a:spcBef>
                <a:spcPts val="1200"/>
              </a:spcBef>
              <a:buClr>
                <a:srgbClr val="321212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2800">
                <a:solidFill>
                  <a:srgbClr val="321900"/>
                </a:solidFill>
                <a:uFill>
                  <a:solidFill>
                    <a:srgbClr val="321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Ellos habían entendido EXACTAMENTE los mandamientos de Dios!!</a:t>
            </a:r>
            <a:endParaRPr b="1" sz="2800">
              <a:solidFill>
                <a:srgbClr val="321900"/>
              </a:solidFill>
              <a:uFill>
                <a:solidFill>
                  <a:srgbClr val="321900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-711200" defTabSz="914400">
              <a:spcBef>
                <a:spcPts val="1200"/>
              </a:spcBef>
              <a:buClr>
                <a:srgbClr val="321212"/>
              </a:buClr>
              <a:buSzPct val="100000"/>
              <a:buFont typeface="Wingdings2"/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2800">
                <a:solidFill>
                  <a:srgbClr val="321900"/>
                </a:solidFill>
                <a:uFill>
                  <a:solidFill>
                    <a:srgbClr val="3219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Ellos se habían propuesto en su corazón a ser fieles </a:t>
            </a:r>
            <a:r>
              <a:rPr b="1" sz="280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(Hch 4:17-20; 5:28-32).</a:t>
            </a:r>
          </a:p>
        </p:txBody>
      </p:sp>
      <p:sp>
        <p:nvSpPr>
          <p:cNvPr id="132" name="Su Temor a Dios era verdadero"/>
          <p:cNvSpPr txBox="1"/>
          <p:nvPr/>
        </p:nvSpPr>
        <p:spPr>
          <a:xfrm>
            <a:off x="533400" y="114300"/>
            <a:ext cx="8172450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22376">
              <a:defRPr b="1" sz="2686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-Black"/>
                <a:ea typeface="Arial-Black"/>
                <a:cs typeface="Arial-Black"/>
                <a:sym typeface="Arial-Black"/>
              </a:defRPr>
            </a:lvl1pPr>
          </a:lstStyle>
          <a:p>
            <a:pPr>
              <a:defRPr sz="2212">
                <a:solidFill>
                  <a:srgbClr val="321900"/>
                </a:solidFill>
                <a:uFill>
                  <a:solidFill>
                    <a:srgbClr val="321900"/>
                  </a:solidFill>
                </a:uFill>
              </a:defRPr>
            </a:pPr>
            <a:r>
              <a:rPr sz="2686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Su Temor a Dios era verdadero</a:t>
            </a:r>
            <a:endParaRPr>
              <a:solidFill>
                <a:srgbClr val="C00000"/>
              </a:solidFill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133" name="HUMMM ¿Es verdad lo que oigo de  Uds.? Ver14"/>
          <p:cNvSpPr/>
          <p:nvPr/>
        </p:nvSpPr>
        <p:spPr>
          <a:xfrm>
            <a:off x="883913" y="584318"/>
            <a:ext cx="3123398" cy="1320801"/>
          </a:xfrm>
          <a:prstGeom prst="wedgeEllipseCallout">
            <a:avLst>
              <a:gd name="adj1" fmla="val -49471"/>
              <a:gd name="adj2" fmla="val 70000"/>
            </a:avLst>
          </a:prstGeom>
          <a:solidFill>
            <a:srgbClr val="FFFFFF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HUMMM </a:t>
            </a:r>
            <a:r>
              <a:rPr b="1"/>
              <a:t>¿Es verdad lo que oigo de  Uds.? Ver14</a:t>
            </a:r>
          </a:p>
        </p:txBody>
      </p:sp>
      <p:sp>
        <p:nvSpPr>
          <p:cNvPr id="134" name="¡No tenemos necesidad de responderte sobre este asunto!"/>
          <p:cNvSpPr/>
          <p:nvPr/>
        </p:nvSpPr>
        <p:spPr>
          <a:xfrm>
            <a:off x="5336482" y="120319"/>
            <a:ext cx="3102382" cy="1321462"/>
          </a:xfrm>
          <a:prstGeom prst="wedgeEllipseCallout">
            <a:avLst>
              <a:gd name="adj1" fmla="val -98131"/>
              <a:gd name="adj2" fmla="val 99920"/>
            </a:avLst>
          </a:prstGeom>
          <a:solidFill>
            <a:srgbClr val="FFFFFF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914400">
              <a:defRPr b="1"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¡No tenemos necesidad de responderte sobre este asunto!</a:t>
            </a:r>
          </a:p>
        </p:txBody>
      </p:sp>
      <p:sp>
        <p:nvSpPr>
          <p:cNvPr id="135" name="Miren chicos; les voy a dar otra oportunidad. Si persisten en su postura, los echare en el horno ardiendo. ¿que dicen?…"/>
          <p:cNvSpPr/>
          <p:nvPr/>
        </p:nvSpPr>
        <p:spPr>
          <a:xfrm>
            <a:off x="704382" y="241815"/>
            <a:ext cx="3791033" cy="2177382"/>
          </a:xfrm>
          <a:prstGeom prst="wedgeEllipseCallout">
            <a:avLst>
              <a:gd name="adj1" fmla="val -40244"/>
              <a:gd name="adj2" fmla="val 54264"/>
            </a:avLst>
          </a:prstGeom>
          <a:solidFill>
            <a:srgbClr val="FFFFFF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/>
              <a:t>Miren chicos; les voy a dar otra oportunidad. Si persisten en su postura, los echare en el horno ardiendo. ¿que dicen?</a:t>
            </a:r>
            <a:endParaRPr b="1"/>
          </a:p>
          <a:p>
            <a:pPr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/>
              <a:t>Daniel 3:15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6553200" y="6358501"/>
            <a:ext cx="2133600" cy="3608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2" dur="1500" fill="hold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3" dur="1500" fill="hold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4" dur="1500" fill="hold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Class="entr" nodeType="with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3"/>
      <p:bldP build="whole" bldLvl="1" animBg="1" rev="0" advAuto="0" spid="135" grpId="4"/>
      <p:bldP build="whole" bldLvl="1" animBg="1" rev="0" advAuto="0" spid="134" grpId="5"/>
      <p:bldP build="whole" bldLvl="1" animBg="1" rev="0" advAuto="0" spid="134" grpId="6"/>
      <p:bldP build="whole" bldLvl="1" animBg="1" rev="0" advAuto="0" spid="133" grpId="1"/>
      <p:bldP build="whole" bldLvl="1" animBg="1" rev="0" advAuto="0" spid="133" grpId="2"/>
      <p:bldP build="p" bldLvl="5" animBg="1" rev="0" advAuto="0" spid="131" grpId="7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1514" y="-150638"/>
            <a:ext cx="5828414" cy="7159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¿Que Podemos Decir de…"/>
          <p:cNvSpPr txBox="1"/>
          <p:nvPr/>
        </p:nvSpPr>
        <p:spPr>
          <a:xfrm>
            <a:off x="197655" y="194338"/>
            <a:ext cx="8748690" cy="434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defRPr sz="9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¿</a:t>
            </a:r>
            <a:r>
              <a:rPr b="1"/>
              <a:t>Que Podemos Decir de</a:t>
            </a:r>
          </a:p>
          <a:p>
            <a:pPr algn="ctr" defTabSz="914400">
              <a:defRPr b="1" sz="92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C4BD97"/>
                  </a:solidFill>
                </a:uFill>
              </a:defRPr>
            </a:pPr>
            <a:r>
              <a:t>David?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David se encontró en una situación de desesperación y en medio de un lodo CENAGOSO"/>
          <p:cNvSpPr txBox="1"/>
          <p:nvPr/>
        </p:nvSpPr>
        <p:spPr>
          <a:xfrm>
            <a:off x="0" y="228600"/>
            <a:ext cx="4800600" cy="341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 sz="18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David se encontró en una situación de desesperación y en medio de un lodo CENAGOSO </a:t>
            </a:r>
          </a:p>
        </p:txBody>
      </p:sp>
      <p:sp>
        <p:nvSpPr>
          <p:cNvPr id="146" name="Salmos 40:1-14"/>
          <p:cNvSpPr txBox="1"/>
          <p:nvPr/>
        </p:nvSpPr>
        <p:spPr>
          <a:xfrm>
            <a:off x="457200" y="5181600"/>
            <a:ext cx="6772722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b="1" sz="7200">
                <a:solidFill>
                  <a:srgbClr val="FFFFFF"/>
                </a:solidFill>
                <a:uFill>
                  <a:solidFill>
                    <a:srgbClr val="C4BD97"/>
                  </a:solidFill>
                </a:uFill>
              </a:defRPr>
            </a:lvl1pPr>
          </a:lstStyle>
          <a:p>
            <a:pPr>
              <a:defRPr b="0"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7200">
                <a:uFill>
                  <a:solidFill>
                    <a:srgbClr val="C4BD9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Salmos 40:1-14</a:t>
            </a:r>
          </a:p>
        </p:txBody>
      </p:sp>
      <p:sp>
        <p:nvSpPr>
          <p:cNvPr id="147" name="Jehová, apresúrate a socorrerme  13"/>
          <p:cNvSpPr/>
          <p:nvPr/>
        </p:nvSpPr>
        <p:spPr>
          <a:xfrm>
            <a:off x="3721334" y="-143775"/>
            <a:ext cx="3755126" cy="1020998"/>
          </a:xfrm>
          <a:prstGeom prst="wedgeEllipseCallout">
            <a:avLst>
              <a:gd name="adj1" fmla="val 23441"/>
              <a:gd name="adj2" fmla="val 90405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914400">
              <a:defRPr sz="19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Jehová, apresúrate a socorrerme  13</a:t>
            </a:r>
          </a:p>
        </p:txBody>
      </p:sp>
      <p:sp>
        <p:nvSpPr>
          <p:cNvPr id="148" name="Text"/>
          <p:cNvSpPr txBox="1"/>
          <p:nvPr/>
        </p:nvSpPr>
        <p:spPr>
          <a:xfrm>
            <a:off x="5652242" y="-134466"/>
            <a:ext cx="292201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