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D1DDF4"/>
          </a:solidFill>
        </a:fill>
      </a:tcStyle>
    </a:wholeTbl>
    <a:band2H>
      <a:tcTxStyle b="def" i="def"/>
      <a:tcStyle>
        <a:tcBdr/>
        <a:fill>
          <a:solidFill>
            <a:srgbClr val="EAEFFA"/>
          </a:solidFill>
        </a:fill>
      </a:tcStyle>
    </a:band2H>
    <a:firstCol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BEACC"/>
          </a:solidFill>
        </a:fill>
      </a:tcStyle>
    </a:wholeTbl>
    <a:band2H>
      <a:tcTxStyle b="def" i="def"/>
      <a:tcStyle>
        <a:tcBdr/>
        <a:fill>
          <a:solidFill>
            <a:srgbClr val="E7F5E7"/>
          </a:solidFill>
        </a:fill>
      </a:tcStyle>
    </a:band2H>
    <a:firstCol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4D2F1"/>
          </a:solidFill>
        </a:fill>
      </a:tcStyle>
    </a:wholeTbl>
    <a:band2H>
      <a:tcTxStyle b="def" i="def"/>
      <a:tcStyle>
        <a:tcBdr/>
        <a:fill>
          <a:solidFill>
            <a:srgbClr val="F2EAF8"/>
          </a:solidFill>
        </a:fill>
      </a:tcStyle>
    </a:band2H>
    <a:firstCol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C000EB"/>
        </a:fontRef>
        <a:srgbClr val="C000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E6FB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C000EB"/>
        </a:fontRef>
        <a:srgbClr val="C000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C000EB"/>
              </a:solidFill>
              <a:prstDash val="solid"/>
              <a:round/>
            </a:ln>
          </a:top>
          <a:bottom>
            <a:ln w="25400" cap="flat">
              <a:solidFill>
                <a:srgbClr val="C000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000EB"/>
              </a:solidFill>
              <a:prstDash val="solid"/>
              <a:round/>
            </a:ln>
          </a:top>
          <a:bottom>
            <a:ln w="25400" cap="flat">
              <a:solidFill>
                <a:srgbClr val="C000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8CAF7"/>
          </a:solidFill>
        </a:fill>
      </a:tcStyle>
    </a:wholeTbl>
    <a:band2H>
      <a:tcTxStyle b="def" i="def"/>
      <a:tcStyle>
        <a:tcBdr/>
        <a:fill>
          <a:solidFill>
            <a:srgbClr val="F4E6FB"/>
          </a:solidFill>
        </a:fill>
      </a:tcStyle>
    </a:band2H>
    <a:firstCol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firstCol>
    <a:la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lastRow>
    <a:fir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BEBEB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BEBEB">
              <a:alpha val="20000"/>
            </a:srgbClr>
          </a:solidFill>
        </a:fill>
      </a:tcStyle>
    </a:firstCol>
    <a:la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508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254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30"/>
          <p:cNvSpPr/>
          <p:nvPr/>
        </p:nvSpPr>
        <p:spPr>
          <a:xfrm>
            <a:off x="1422399" y="2019301"/>
            <a:ext cx="10166103" cy="125"/>
          </a:xfrm>
          <a:prstGeom prst="line">
            <a:avLst/>
          </a:prstGeom>
          <a:ln w="12700">
            <a:solidFill>
              <a:srgbClr val="B5B5AF"/>
            </a:solidFill>
            <a:miter lim="400000"/>
          </a:ln>
          <a:effectLst>
            <a:outerShdw sx="100000" sy="100000" kx="0" ky="0" algn="b" rotWithShape="0" blurRad="12700" dist="12700" dir="0">
              <a:srgbClr val="FFFFFF">
                <a:alpha val="82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EBEBEB"/>
                </a:solidFill>
              </a:defRPr>
            </a:pPr>
          </a:p>
        </p:txBody>
      </p:sp>
      <p:sp>
        <p:nvSpPr>
          <p:cNvPr id="109" name="Title Text"/>
          <p:cNvSpPr txBox="1"/>
          <p:nvPr>
            <p:ph type="title"/>
          </p:nvPr>
        </p:nvSpPr>
        <p:spPr>
          <a:xfrm>
            <a:off x="1270000" y="254000"/>
            <a:ext cx="10464800" cy="1714500"/>
          </a:xfrm>
          <a:prstGeom prst="rect">
            <a:avLst/>
          </a:prstGeom>
        </p:spPr>
        <p:txBody>
          <a:bodyPr anchor="b"/>
          <a:lstStyle>
            <a:lvl1pPr>
              <a:defRPr b="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743200"/>
            <a:ext cx="10464800" cy="4267200"/>
          </a:xfrm>
          <a:prstGeom prst="rect">
            <a:avLst/>
          </a:prstGeom>
          <a:effectLst>
            <a:outerShdw sx="100000" sy="100000" kx="0" ky="0" algn="b" rotWithShape="0" blurRad="12700" dist="12700" dir="5400000">
              <a:srgbClr val="424242"/>
            </a:outerShdw>
          </a:effectLst>
        </p:spPr>
        <p:txBody>
          <a:bodyPr/>
          <a:lstStyle>
            <a:lvl1pPr>
              <a:defRPr b="0" spc="-104" sz="8000">
                <a:solidFill>
                  <a:srgbClr val="E5E5E5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/>
          <p:nvPr>
            <p:ph type="title"/>
          </p:nvPr>
        </p:nvSpPr>
        <p:spPr>
          <a:xfrm>
            <a:off x="914400" y="203200"/>
            <a:ext cx="11176000" cy="2540000"/>
          </a:xfrm>
          <a:prstGeom prst="rect">
            <a:avLst/>
          </a:prstGeom>
          <a:effectLst>
            <a:outerShdw sx="100000" sy="100000" kx="0" ky="0" algn="b" rotWithShape="0" blurRad="25400" dist="25400" dir="18900000">
              <a:srgbClr val="000000">
                <a:alpha val="75000"/>
              </a:srgbClr>
            </a:outerShdw>
          </a:effectLst>
        </p:spPr>
        <p:txBody>
          <a:bodyPr/>
          <a:lstStyle>
            <a:lvl1pPr defTabSz="457200">
              <a:defRPr b="0" sz="70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sz="half" idx="1"/>
          </p:nvPr>
        </p:nvSpPr>
        <p:spPr>
          <a:xfrm>
            <a:off x="914400" y="2819400"/>
            <a:ext cx="5461000" cy="5715000"/>
          </a:xfrm>
          <a:prstGeom prst="rect">
            <a:avLst/>
          </a:prstGeom>
          <a:effectLst>
            <a:outerShdw sx="100000" sy="100000" kx="0" ky="0" algn="b" rotWithShape="0" blurRad="25400" dist="25400" dir="18900000">
              <a:srgbClr val="000000">
                <a:alpha val="75000"/>
              </a:srgbClr>
            </a:outerShdw>
          </a:effectLst>
        </p:spPr>
        <p:txBody>
          <a:bodyPr/>
          <a:lstStyle>
            <a:lvl1pPr marL="866320" indent="-485321" defTabSz="457200">
              <a:spcBef>
                <a:spcPts val="3600"/>
              </a:spcBef>
              <a:buSzPct val="90000"/>
              <a:buBlip>
                <a:blip r:embed="rId3"/>
              </a:buBlip>
              <a:defRPr sz="3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450520" indent="-485320" defTabSz="457200">
              <a:spcBef>
                <a:spcPts val="3600"/>
              </a:spcBef>
              <a:buSzPct val="90000"/>
              <a:buBlip>
                <a:blip r:embed="rId3"/>
              </a:buBlip>
              <a:defRPr sz="3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2034720" indent="-485320" defTabSz="457200">
              <a:spcBef>
                <a:spcPts val="3600"/>
              </a:spcBef>
              <a:buSzPct val="90000"/>
              <a:buBlip>
                <a:blip r:embed="rId3"/>
              </a:buBlip>
              <a:defRPr sz="3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618920" indent="-485320" defTabSz="457200">
              <a:spcBef>
                <a:spcPts val="3600"/>
              </a:spcBef>
              <a:buSzPct val="90000"/>
              <a:buBlip>
                <a:blip r:embed="rId3"/>
              </a:buBlip>
              <a:defRPr sz="3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3203120" indent="-485320" defTabSz="457200">
              <a:spcBef>
                <a:spcPts val="3600"/>
              </a:spcBef>
              <a:buSzPct val="90000"/>
              <a:buBlip>
                <a:blip r:embed="rId3"/>
              </a:buBlip>
              <a:defRPr sz="3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12005836" y="9130187"/>
            <a:ext cx="348725" cy="339200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"/>
          <p:cNvSpPr txBox="1"/>
          <p:nvPr>
            <p:ph type="sldNum" sz="quarter" idx="2"/>
          </p:nvPr>
        </p:nvSpPr>
        <p:spPr>
          <a:xfrm>
            <a:off x="12005836" y="9130187"/>
            <a:ext cx="348725" cy="339200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ody Level One…"/>
          <p:cNvSpPr txBox="1"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EBEBE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Medium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Medium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Medium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Medium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Medium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Medium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Medium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Medium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1428.jpeg" descr="14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54545" y="-28945"/>
            <a:ext cx="16313890" cy="815694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Grandes Mujeres que pusieron un gran Ejemplo"/>
          <p:cNvSpPr/>
          <p:nvPr/>
        </p:nvSpPr>
        <p:spPr>
          <a:xfrm>
            <a:off x="578222" y="5817897"/>
            <a:ext cx="11644291" cy="4096875"/>
          </a:xfrm>
          <a:prstGeom prst="rect">
            <a:avLst/>
          </a:prstGeom>
          <a:solidFill>
            <a:srgbClr val="000000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/>
            <a:r>
              <a:t>Grandes Mujeres que pusieron un gran Ejemplo</a:t>
            </a:r>
          </a:p>
        </p:txBody>
      </p:sp>
      <p:sp>
        <p:nvSpPr>
          <p:cNvPr id="152" name="Hoy Consideraremos El buen Ejemplo de una de Ellas"/>
          <p:cNvSpPr txBox="1"/>
          <p:nvPr/>
        </p:nvSpPr>
        <p:spPr>
          <a:xfrm>
            <a:off x="838783" y="7658014"/>
            <a:ext cx="11123169" cy="2059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/>
            <a:r>
              <a:t>Hoy Consideraremos El buen Ejemplo de una de Ellas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whole" bldLvl="1" animBg="1" rev="0" advAuto="0" spid="15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423" y="1183281"/>
            <a:ext cx="12591954" cy="13716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14300" dir="1931460">
              <a:srgbClr val="000000">
                <a:alpha val="63483"/>
              </a:srgbClr>
            </a:outerShdw>
          </a:effectLst>
        </p:spPr>
      </p:pic>
      <p:sp>
        <p:nvSpPr>
          <p:cNvPr id="190" name="Shape 110"/>
          <p:cNvSpPr txBox="1"/>
          <p:nvPr/>
        </p:nvSpPr>
        <p:spPr>
          <a:xfrm>
            <a:off x="258890" y="1405532"/>
            <a:ext cx="1248702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defRPr sz="6100">
                <a:ln w="14525" cap="flat">
                  <a:solidFill>
                    <a:srgbClr val="760B00"/>
                  </a:solidFill>
                  <a:prstDash val="solid"/>
                  <a:round/>
                </a:ln>
                <a:solidFill>
                  <a:srgbClr val="760B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lvl1pPr>
          </a:lstStyle>
          <a:p>
            <a:pPr/>
            <a:r>
              <a:t>Ella Actuo Con Prontitud (18)</a:t>
            </a:r>
          </a:p>
        </p:txBody>
      </p:sp>
      <p:sp>
        <p:nvSpPr>
          <p:cNvPr id="191" name="Shape 111"/>
          <p:cNvSpPr txBox="1"/>
          <p:nvPr/>
        </p:nvSpPr>
        <p:spPr>
          <a:xfrm>
            <a:off x="-114" y="2938485"/>
            <a:ext cx="7435970" cy="5867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8900" dir="2759698">
              <a:srgbClr val="000000">
                <a:alpha val="6348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53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Se apuro en proveer lo que David necesitaba – (18,19)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53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Sin Tardanzas fue a donde David para Calmar la situación  – (19,20)</a:t>
            </a:r>
          </a:p>
        </p:txBody>
      </p:sp>
      <p:sp>
        <p:nvSpPr>
          <p:cNvPr id="192" name="EL TACTO DE ABIGAIL"/>
          <p:cNvSpPr txBox="1"/>
          <p:nvPr/>
        </p:nvSpPr>
        <p:spPr>
          <a:xfrm>
            <a:off x="798205" y="23547"/>
            <a:ext cx="11408390" cy="1422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6500">
                <a:ln w="11906" cap="flat">
                  <a:solidFill>
                    <a:srgbClr val="760B00"/>
                  </a:solidFill>
                  <a:prstDash val="solid"/>
                  <a:round/>
                </a:ln>
                <a:solidFill>
                  <a:srgbClr val="FDC7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EL TACTO DE ABIGAIL</a:t>
            </a:r>
          </a:p>
        </p:txBody>
      </p:sp>
      <p:grpSp>
        <p:nvGrpSpPr>
          <p:cNvPr id="195" name="Group"/>
          <p:cNvGrpSpPr/>
          <p:nvPr/>
        </p:nvGrpSpPr>
        <p:grpSpPr>
          <a:xfrm>
            <a:off x="5820163" y="2542030"/>
            <a:ext cx="7046391" cy="7521338"/>
            <a:chOff x="0" y="0"/>
            <a:chExt cx="7046389" cy="7521337"/>
          </a:xfrm>
        </p:grpSpPr>
        <p:pic>
          <p:nvPicPr>
            <p:cNvPr id="193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0" y="2195243"/>
              <a:ext cx="4662884" cy="522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>
              <a:off x="3404980" y="0"/>
              <a:ext cx="3641410" cy="7521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5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p" bldLvl="5" animBg="1" rev="0" advAuto="0" spid="191" grpId="3"/>
      <p:bldP build="whole" bldLvl="1" animBg="1" rev="0" advAuto="0" spid="18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423" y="1660524"/>
            <a:ext cx="12591954" cy="137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14300" dir="1931460">
              <a:srgbClr val="000000">
                <a:alpha val="63483"/>
              </a:srgbClr>
            </a:outerShdw>
          </a:effectLst>
        </p:spPr>
      </p:pic>
      <p:sp>
        <p:nvSpPr>
          <p:cNvPr id="198" name="Shape 122"/>
          <p:cNvSpPr txBox="1"/>
          <p:nvPr/>
        </p:nvSpPr>
        <p:spPr>
          <a:xfrm>
            <a:off x="258890" y="1882774"/>
            <a:ext cx="1248702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defRPr sz="6100">
                <a:ln w="14525" cap="flat">
                  <a:solidFill>
                    <a:srgbClr val="760B00"/>
                  </a:solidFill>
                  <a:prstDash val="solid"/>
                  <a:round/>
                </a:ln>
                <a:solidFill>
                  <a:srgbClr val="760B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lvl1pPr>
          </a:lstStyle>
          <a:p>
            <a:pPr/>
            <a:r>
              <a:t>Ella Mostro Humildad (23,24)</a:t>
            </a:r>
          </a:p>
        </p:txBody>
      </p:sp>
      <p:sp>
        <p:nvSpPr>
          <p:cNvPr id="199" name="Shape 123"/>
          <p:cNvSpPr txBox="1"/>
          <p:nvPr/>
        </p:nvSpPr>
        <p:spPr>
          <a:xfrm>
            <a:off x="-369569" y="3415120"/>
            <a:ext cx="7435969" cy="5867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8900" dir="2759698">
              <a:srgbClr val="000000">
                <a:alpha val="6348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52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Se postro ante David – (23,24)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52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Ella pidió que el castigo de Nabal fuera sobre ella – (24)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52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No presento excusas por Nabal – (25)</a:t>
            </a:r>
          </a:p>
        </p:txBody>
      </p:sp>
      <p:sp>
        <p:nvSpPr>
          <p:cNvPr id="200" name="EL TACTO DE ABIGAIL"/>
          <p:cNvSpPr txBox="1"/>
          <p:nvPr/>
        </p:nvSpPr>
        <p:spPr>
          <a:xfrm>
            <a:off x="798205" y="23547"/>
            <a:ext cx="11408390" cy="1422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6500">
                <a:ln w="11906" cap="flat">
                  <a:solidFill>
                    <a:srgbClr val="760B00"/>
                  </a:solidFill>
                  <a:prstDash val="solid"/>
                  <a:round/>
                </a:ln>
                <a:solidFill>
                  <a:srgbClr val="FDC7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EL TACTO DE ABIGAIL</a:t>
            </a:r>
          </a:p>
        </p:txBody>
      </p:sp>
      <p:grpSp>
        <p:nvGrpSpPr>
          <p:cNvPr id="203" name="Group"/>
          <p:cNvGrpSpPr/>
          <p:nvPr/>
        </p:nvGrpSpPr>
        <p:grpSpPr>
          <a:xfrm>
            <a:off x="6097271" y="2911507"/>
            <a:ext cx="7046391" cy="7521339"/>
            <a:chOff x="0" y="0"/>
            <a:chExt cx="7046389" cy="7521337"/>
          </a:xfrm>
        </p:grpSpPr>
        <p:pic>
          <p:nvPicPr>
            <p:cNvPr id="201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0" y="2195243"/>
              <a:ext cx="4662884" cy="522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>
              <a:off x="3404980" y="0"/>
              <a:ext cx="3641410" cy="7521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5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5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9" grpId="3"/>
      <p:bldP build="whole" bldLvl="1" animBg="1" rev="0" advAuto="0" spid="197" grpId="1"/>
      <p:bldP build="whole" bldLvl="1" animBg="1" rev="0" advAuto="0" spid="19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-964493"/>
            <a:ext cx="7673761" cy="118395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76200" dir="2951607">
              <a:srgbClr val="000000"/>
            </a:outerShdw>
          </a:effectLst>
        </p:spPr>
      </p:pic>
      <p:pic>
        <p:nvPicPr>
          <p:cNvPr id="206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6059" y="356658"/>
            <a:ext cx="7525086" cy="18649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14300" dir="1931460">
              <a:srgbClr val="000000">
                <a:alpha val="63483"/>
              </a:srgbClr>
            </a:outerShdw>
          </a:effectLst>
        </p:spPr>
      </p:pic>
      <p:sp>
        <p:nvSpPr>
          <p:cNvPr id="207" name="Shape 146"/>
          <p:cNvSpPr txBox="1"/>
          <p:nvPr/>
        </p:nvSpPr>
        <p:spPr>
          <a:xfrm>
            <a:off x="5552654" y="539815"/>
            <a:ext cx="6991899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4600">
                <a:ln w="10953" cap="flat">
                  <a:solidFill>
                    <a:srgbClr val="760B00"/>
                  </a:solidFill>
                  <a:prstDash val="solid"/>
                  <a:round/>
                </a:ln>
                <a:solidFill>
                  <a:srgbClr val="760B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lvl1pPr>
          </a:lstStyle>
          <a:p>
            <a:pPr/>
            <a:r>
              <a:t>Lecciones Que Aprendemos de Abigail</a:t>
            </a:r>
          </a:p>
        </p:txBody>
      </p:sp>
      <p:sp>
        <p:nvSpPr>
          <p:cNvPr id="208" name="Shape 91"/>
          <p:cNvSpPr txBox="1"/>
          <p:nvPr/>
        </p:nvSpPr>
        <p:spPr>
          <a:xfrm>
            <a:off x="4995778" y="2459067"/>
            <a:ext cx="8298085" cy="5676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8900" dir="2759698">
              <a:srgbClr val="000000">
                <a:alpha val="6348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22300" indent="-622300" algn="l">
              <a:spcBef>
                <a:spcPts val="2900"/>
              </a:spcBef>
              <a:buClr>
                <a:srgbClr val="B5E8B8"/>
              </a:buClr>
              <a:buSzPct val="100000"/>
              <a:buFont typeface="Helvetica"/>
              <a:buChar char="✦"/>
              <a:defRPr b="1" sz="50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Ella era de “buen entendimiento” (3)</a:t>
            </a:r>
          </a:p>
          <a:p>
            <a:pPr marL="622300" indent="-622300" algn="l">
              <a:spcBef>
                <a:spcPts val="2900"/>
              </a:spcBef>
              <a:buClr>
                <a:srgbClr val="B5E8B8"/>
              </a:buClr>
              <a:buSzPct val="100000"/>
              <a:buFont typeface="Helvetica"/>
              <a:buChar char="✦"/>
              <a:defRPr b="1" sz="50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Ella actuó  pronto (18)</a:t>
            </a:r>
          </a:p>
          <a:p>
            <a:pPr marL="622300" indent="-622300" algn="l">
              <a:spcBef>
                <a:spcPts val="2900"/>
              </a:spcBef>
              <a:buClr>
                <a:srgbClr val="B5E8B8"/>
              </a:buClr>
              <a:buSzPct val="100000"/>
              <a:buFont typeface="Helvetica"/>
              <a:buChar char="✦"/>
              <a:defRPr b="1" sz="50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Ella era humilde (23,24)</a:t>
            </a:r>
          </a:p>
          <a:p>
            <a:pPr marL="622300" indent="-622300" algn="l">
              <a:spcBef>
                <a:spcPts val="2900"/>
              </a:spcBef>
              <a:buClr>
                <a:srgbClr val="B5E8B8"/>
              </a:buClr>
              <a:buSzPct val="100000"/>
              <a:buFont typeface="Helvetica"/>
              <a:buChar char="✦"/>
              <a:defRPr b="1" sz="50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Ella apeló a el buen corazón de David (25-33)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-964493"/>
            <a:ext cx="7673761" cy="118395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76200" dir="2951607">
              <a:srgbClr val="000000"/>
            </a:outerShdw>
          </a:effectLst>
        </p:spPr>
      </p:pic>
      <p:sp>
        <p:nvSpPr>
          <p:cNvPr id="211" name="Shape 63"/>
          <p:cNvSpPr txBox="1"/>
          <p:nvPr/>
        </p:nvSpPr>
        <p:spPr>
          <a:xfrm>
            <a:off x="5211722" y="2613619"/>
            <a:ext cx="7673762" cy="391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8900" dir="2759698">
              <a:srgbClr val="000000">
                <a:alpha val="6348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1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Cuantas personas no han sido alejadas de la Verdad por hermanos celosos sin ciencia- 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1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Si; es </a:t>
            </a:r>
            <a:r>
              <a:t>importante hablar la verdad, pero con gracia sazonada – Ef 4:15; Col 4:6</a:t>
            </a:r>
          </a:p>
        </p:txBody>
      </p:sp>
      <p:grpSp>
        <p:nvGrpSpPr>
          <p:cNvPr id="214" name="Group"/>
          <p:cNvGrpSpPr/>
          <p:nvPr/>
        </p:nvGrpSpPr>
        <p:grpSpPr>
          <a:xfrm>
            <a:off x="5096724" y="293158"/>
            <a:ext cx="7525086" cy="1864917"/>
            <a:chOff x="0" y="0"/>
            <a:chExt cx="7525084" cy="1864916"/>
          </a:xfrm>
        </p:grpSpPr>
        <p:pic>
          <p:nvPicPr>
            <p:cNvPr id="212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7525085" cy="18649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90500" dist="114300" dir="1931460">
                <a:srgbClr val="000000">
                  <a:alpha val="63483"/>
                </a:srgbClr>
              </a:outerShdw>
            </a:effectLst>
          </p:spPr>
        </p:pic>
        <p:sp>
          <p:nvSpPr>
            <p:cNvPr id="213" name="El Valor del Tacto"/>
            <p:cNvSpPr txBox="1"/>
            <p:nvPr/>
          </p:nvSpPr>
          <p:spPr>
            <a:xfrm>
              <a:off x="64217" y="380007"/>
              <a:ext cx="7396713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defRPr b="1" sz="6900">
                  <a:solidFill>
                    <a:schemeClr val="accent6">
                      <a:satOff val="-24351"/>
                      <a:lumOff val="-12470"/>
                    </a:schemeClr>
                  </a:solidFill>
                  <a:effectLst>
                    <a:outerShdw sx="100000" sy="100000" kx="0" ky="0" algn="b" rotWithShape="0" blurRad="88900" dist="76200" dir="3201923">
                      <a:srgbClr val="000000">
                        <a:alpha val="32000"/>
                      </a:srgbClr>
                    </a:outerShdw>
                  </a:effectLst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/>
              <a:r>
                <a:t>El Valor del Tacto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0174.jpeg" descr="IMG_017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527" y="189017"/>
            <a:ext cx="12476217" cy="7020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Grandes hombres Ejemplares"/>
          <p:cNvSpPr txBox="1"/>
          <p:nvPr/>
        </p:nvSpPr>
        <p:spPr>
          <a:xfrm>
            <a:off x="500095" y="7814626"/>
            <a:ext cx="11608109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/>
            <a:r>
              <a:t>Grandes hombres Ejemplares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593" y="19524"/>
            <a:ext cx="8890001" cy="889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La historia comienza con Nabal…"/>
          <p:cNvSpPr txBox="1"/>
          <p:nvPr/>
        </p:nvSpPr>
        <p:spPr>
          <a:xfrm>
            <a:off x="748215" y="120541"/>
            <a:ext cx="5623716" cy="587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1" sz="6000">
                <a:solidFill>
                  <a:srgbClr val="FFFFFF"/>
                </a:solidFill>
                <a:effectLst/>
              </a:defRPr>
            </a:pPr>
            <a:r>
              <a:t>La historia comienza con </a:t>
            </a:r>
            <a:r>
              <a:rPr sz="7100" u="sng"/>
              <a:t>Nabal</a:t>
            </a:r>
          </a:p>
          <a:p>
            <a:pPr algn="l" defTabSz="457200">
              <a:defRPr b="1" sz="6000">
                <a:solidFill>
                  <a:srgbClr val="FFFFFF"/>
                </a:solidFill>
                <a:effectLst/>
              </a:defRPr>
            </a:pPr>
            <a:r>
              <a:t> el hombre era duro y de malas obras.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83"/>
          <p:cNvSpPr txBox="1"/>
          <p:nvPr/>
        </p:nvSpPr>
        <p:spPr>
          <a:xfrm>
            <a:off x="4731312" y="1698638"/>
            <a:ext cx="8149739" cy="78746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8900" dir="2759698">
              <a:srgbClr val="000000">
                <a:alpha val="6348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2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Samuel a muerto- (1 Sam 25:1)</a:t>
            </a:r>
          </a:p>
          <a:p>
            <a:pPr marL="706393" indent="-706393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2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Nabal un hombre rico y su esposa Abigail vivían en Maón </a:t>
            </a:r>
          </a:p>
          <a:p>
            <a:pPr marL="588661" indent="-588661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2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rPr sz="3500"/>
              <a:t>(</a:t>
            </a:r>
            <a:r>
              <a:rPr i="1" sz="3500">
                <a:latin typeface="Book Antiqua"/>
                <a:ea typeface="Book Antiqua"/>
                <a:cs typeface="Book Antiqua"/>
                <a:sym typeface="Book Antiqua"/>
              </a:rPr>
              <a:t>Era aquella mujer de buen entendimiento y de hermosa apariencia . pero el hombre era duro y de malas obras .”</a:t>
            </a:r>
            <a:r>
              <a:rPr sz="3500"/>
              <a:t>)</a:t>
            </a:r>
            <a:r>
              <a:rPr sz="3700"/>
              <a:t> - </a:t>
            </a:r>
            <a:r>
              <a:t>(25:2,3)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2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David, confiado que anteriormente había apoyado a los hombres de Nabal,  pide ayuda con algunas cosas– (25:4-9; - 23:24; 25:21)</a:t>
            </a:r>
          </a:p>
        </p:txBody>
      </p:sp>
      <p:sp>
        <p:nvSpPr>
          <p:cNvPr id="161" name="Nabal un hombre Insensato"/>
          <p:cNvSpPr txBox="1"/>
          <p:nvPr/>
        </p:nvSpPr>
        <p:spPr>
          <a:xfrm>
            <a:off x="798205" y="23547"/>
            <a:ext cx="11408390" cy="1422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6500">
                <a:ln w="11906" cap="flat">
                  <a:solidFill>
                    <a:srgbClr val="760B00"/>
                  </a:solidFill>
                  <a:prstDash val="solid"/>
                  <a:round/>
                </a:ln>
                <a:solidFill>
                  <a:srgbClr val="FDC7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Nabal un hombre Insensato </a:t>
            </a:r>
          </a:p>
        </p:txBody>
      </p:sp>
      <p:pic>
        <p:nvPicPr>
          <p:cNvPr id="16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2790047" y="1050983"/>
            <a:ext cx="8890001" cy="889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2816" y="-445710"/>
            <a:ext cx="8890001" cy="889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87"/>
          <p:cNvSpPr txBox="1"/>
          <p:nvPr/>
        </p:nvSpPr>
        <p:spPr>
          <a:xfrm>
            <a:off x="-54545" y="1435779"/>
            <a:ext cx="7676701" cy="7442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8900" dir="2759698">
              <a:srgbClr val="000000">
                <a:alpha val="6348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52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Nabal, con espíritu  contencioso, se rehúsa  – (25:10-11)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52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Está negativa molesta a  David y se propone eliminar a  Nabal y sus hombres (25:12-13)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52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Abigail interviene – (25:14-31)</a:t>
            </a:r>
          </a:p>
        </p:txBody>
      </p:sp>
      <p:sp>
        <p:nvSpPr>
          <p:cNvPr id="166" name="Nabal un hombre Carnal"/>
          <p:cNvSpPr txBox="1"/>
          <p:nvPr/>
        </p:nvSpPr>
        <p:spPr>
          <a:xfrm>
            <a:off x="798205" y="23547"/>
            <a:ext cx="11408390" cy="1422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6500">
                <a:ln w="11906" cap="flat">
                  <a:solidFill>
                    <a:srgbClr val="760B00"/>
                  </a:solidFill>
                  <a:prstDash val="solid"/>
                  <a:round/>
                </a:ln>
                <a:solidFill>
                  <a:srgbClr val="FDC7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Nabal un hombre Carnal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1762" y="-1042959"/>
            <a:ext cx="7673761" cy="1183951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76200" dir="2951607">
              <a:srgbClr val="000000"/>
            </a:outerShdw>
          </a:effectLst>
        </p:spPr>
      </p:pic>
      <p:sp>
        <p:nvSpPr>
          <p:cNvPr id="169" name="Aquí es donde miramos el buen ejemplo de esta mujer"/>
          <p:cNvSpPr txBox="1"/>
          <p:nvPr/>
        </p:nvSpPr>
        <p:spPr>
          <a:xfrm>
            <a:off x="4521662" y="-1350009"/>
            <a:ext cx="8490540" cy="651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defRPr b="1" sz="6900">
                <a:solidFill>
                  <a:srgbClr val="FFFFFF"/>
                </a:solidFill>
                <a:effectLst>
                  <a:outerShdw sx="100000" sy="100000" kx="0" ky="0" algn="b" rotWithShape="0" blurRad="88900" dist="76200" dir="3201923">
                    <a:srgbClr val="000000">
                      <a:alpha val="32000"/>
                    </a:srgbClr>
                  </a:outerShdw>
                </a:effectLst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Aquí es donde miramos el buen ejemplo de esta mujer </a:t>
            </a:r>
          </a:p>
        </p:txBody>
      </p:sp>
      <p:sp>
        <p:nvSpPr>
          <p:cNvPr id="170" name="Ella tenía una muy buena Virtud que no tenía Nabal"/>
          <p:cNvSpPr txBox="1"/>
          <p:nvPr/>
        </p:nvSpPr>
        <p:spPr>
          <a:xfrm>
            <a:off x="4395116" y="2789493"/>
            <a:ext cx="8490540" cy="651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defRPr b="1" sz="6900">
                <a:solidFill>
                  <a:srgbClr val="FFFFFF"/>
                </a:solidFill>
                <a:effectLst>
                  <a:outerShdw sx="100000" sy="100000" kx="0" ky="0" algn="b" rotWithShape="0" blurRad="88900" dist="76200" dir="3201923">
                    <a:srgbClr val="000000">
                      <a:alpha val="32000"/>
                    </a:srgbClr>
                  </a:outerShdw>
                </a:effectLst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Ella tenía una muy buena Virtud que no tenía Nabal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2"/>
      <p:bldP build="whole" bldLvl="1" animBg="1" rev="0" advAuto="0" spid="16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1762" y="-1042959"/>
            <a:ext cx="7673761" cy="1183951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76200" dir="2951607">
              <a:srgbClr val="000000"/>
            </a:outerShdw>
          </a:effectLst>
        </p:spPr>
      </p:pic>
      <p:sp>
        <p:nvSpPr>
          <p:cNvPr id="173" name="Shape 57"/>
          <p:cNvSpPr txBox="1"/>
          <p:nvPr/>
        </p:nvSpPr>
        <p:spPr>
          <a:xfrm>
            <a:off x="4572834" y="2274931"/>
            <a:ext cx="9205555" cy="7023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8900" dir="2759698">
              <a:srgbClr val="000000">
                <a:alpha val="6348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1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Tacto- definición=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1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 Prudencia para proceder 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1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discreción, 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1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delicadeza, 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1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diplomacia,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1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 cautela, 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1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miramiento,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1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 consideración, </a:t>
            </a:r>
          </a:p>
          <a:p>
            <a:pPr marL="622300" indent="-622300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sz="4100">
                <a:solidFill>
                  <a:srgbClr val="EBEBEB"/>
                </a:solidFill>
                <a:effectLst>
                  <a:outerShdw sx="100000" sy="100000" kx="0" ky="0" algn="b" rotWithShape="0" blurRad="50800" dist="50800" dir="2813738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tino.</a:t>
            </a:r>
          </a:p>
        </p:txBody>
      </p:sp>
      <p:grpSp>
        <p:nvGrpSpPr>
          <p:cNvPr id="176" name="Group"/>
          <p:cNvGrpSpPr/>
          <p:nvPr/>
        </p:nvGrpSpPr>
        <p:grpSpPr>
          <a:xfrm>
            <a:off x="5096724" y="293158"/>
            <a:ext cx="7525086" cy="1864917"/>
            <a:chOff x="0" y="0"/>
            <a:chExt cx="7525084" cy="1864916"/>
          </a:xfrm>
        </p:grpSpPr>
        <p:pic>
          <p:nvPicPr>
            <p:cNvPr id="174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7525085" cy="18649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90500" dist="114300" dir="1931460">
                <a:srgbClr val="000000">
                  <a:alpha val="63483"/>
                </a:srgbClr>
              </a:outerShdw>
            </a:effectLst>
          </p:spPr>
        </p:pic>
        <p:sp>
          <p:nvSpPr>
            <p:cNvPr id="175" name="Ella tenía Tacto"/>
            <p:cNvSpPr txBox="1"/>
            <p:nvPr/>
          </p:nvSpPr>
          <p:spPr>
            <a:xfrm>
              <a:off x="64217" y="380007"/>
              <a:ext cx="7396713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defRPr b="1" sz="6900">
                  <a:solidFill>
                    <a:schemeClr val="accent6">
                      <a:satOff val="-24351"/>
                      <a:lumOff val="-12470"/>
                    </a:schemeClr>
                  </a:solidFill>
                  <a:effectLst>
                    <a:outerShdw sx="100000" sy="100000" kx="0" ky="0" algn="b" rotWithShape="0" blurRad="88900" dist="76200" dir="3201923">
                      <a:srgbClr val="000000">
                        <a:alpha val="32000"/>
                      </a:srgbClr>
                    </a:outerShdw>
                  </a:effectLst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/>
              <a:r>
                <a:t>Ella tenía Tacto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91"/>
          <p:cNvSpPr txBox="1"/>
          <p:nvPr/>
        </p:nvSpPr>
        <p:spPr>
          <a:xfrm>
            <a:off x="458679" y="2859335"/>
            <a:ext cx="7435971" cy="6438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8900" dir="2759698">
              <a:srgbClr val="000000">
                <a:alpha val="6348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22300" indent="-622300" algn="l">
              <a:spcBef>
                <a:spcPts val="2900"/>
              </a:spcBef>
              <a:buClr>
                <a:srgbClr val="B5E8B8"/>
              </a:buClr>
              <a:buSzPct val="100000"/>
              <a:buFont typeface="Helvetica"/>
              <a:buChar char="✦"/>
              <a:defRPr sz="50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Ella era de “buen entendimiento” (3)</a:t>
            </a:r>
          </a:p>
          <a:p>
            <a:pPr marL="622300" indent="-622300" algn="l">
              <a:spcBef>
                <a:spcPts val="2900"/>
              </a:spcBef>
              <a:buClr>
                <a:srgbClr val="B5E8B8"/>
              </a:buClr>
              <a:buSzPct val="100000"/>
              <a:buFont typeface="Helvetica"/>
              <a:buChar char="✦"/>
              <a:defRPr sz="50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Ella actuó  pronto (18)</a:t>
            </a:r>
          </a:p>
          <a:p>
            <a:pPr marL="622300" indent="-622300" algn="l">
              <a:spcBef>
                <a:spcPts val="2900"/>
              </a:spcBef>
              <a:buClr>
                <a:srgbClr val="B5E8B8"/>
              </a:buClr>
              <a:buSzPct val="100000"/>
              <a:buFont typeface="Helvetica"/>
              <a:buChar char="✦"/>
              <a:defRPr sz="50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Ella era humilde (23,24)</a:t>
            </a:r>
          </a:p>
          <a:p>
            <a:pPr marL="622300" indent="-622300" algn="l">
              <a:spcBef>
                <a:spcPts val="2900"/>
              </a:spcBef>
              <a:buClr>
                <a:srgbClr val="B5E8B8"/>
              </a:buClr>
              <a:buSzPct val="100000"/>
              <a:buFont typeface="Helvetica"/>
              <a:buChar char="✦"/>
              <a:defRPr sz="50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Ella apeló a el buen corazón de David (25-33)</a:t>
            </a:r>
          </a:p>
        </p:txBody>
      </p:sp>
      <p:pic>
        <p:nvPicPr>
          <p:cNvPr id="17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155" y="1427062"/>
            <a:ext cx="10706490" cy="11662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14300" dir="1931460">
              <a:srgbClr val="000000">
                <a:alpha val="63483"/>
              </a:srgbClr>
            </a:outerShdw>
          </a:effectLst>
        </p:spPr>
      </p:pic>
      <p:sp>
        <p:nvSpPr>
          <p:cNvPr id="180" name="Shape 93"/>
          <p:cNvSpPr txBox="1"/>
          <p:nvPr/>
        </p:nvSpPr>
        <p:spPr>
          <a:xfrm>
            <a:off x="74151" y="1660924"/>
            <a:ext cx="1248702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defRPr sz="4600">
                <a:ln w="10953" cap="flat">
                  <a:solidFill>
                    <a:srgbClr val="760B00"/>
                  </a:solidFill>
                  <a:prstDash val="solid"/>
                  <a:round/>
                </a:ln>
                <a:solidFill>
                  <a:srgbClr val="760B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lvl1pPr>
          </a:lstStyle>
          <a:p>
            <a:pPr/>
            <a:r>
              <a:t>¿Cómo adquirió esta Virtud?</a:t>
            </a:r>
          </a:p>
        </p:txBody>
      </p:sp>
      <p:sp>
        <p:nvSpPr>
          <p:cNvPr id="181" name="EL TACTO DE ABIGAIL"/>
          <p:cNvSpPr txBox="1"/>
          <p:nvPr/>
        </p:nvSpPr>
        <p:spPr>
          <a:xfrm>
            <a:off x="798205" y="23547"/>
            <a:ext cx="11408390" cy="1422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6500">
                <a:ln w="11906" cap="flat">
                  <a:solidFill>
                    <a:srgbClr val="760B00"/>
                  </a:solidFill>
                  <a:prstDash val="solid"/>
                  <a:round/>
                </a:ln>
                <a:solidFill>
                  <a:srgbClr val="FDC7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EL TACTO DE ABIGAIL</a:t>
            </a:r>
          </a:p>
        </p:txBody>
      </p:sp>
      <p:pic>
        <p:nvPicPr>
          <p:cNvPr id="18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6965801" y="2072389"/>
            <a:ext cx="5727701" cy="741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9423" y="1139415"/>
            <a:ext cx="13731749" cy="1029881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98"/>
          <p:cNvSpPr txBox="1"/>
          <p:nvPr/>
        </p:nvSpPr>
        <p:spPr>
          <a:xfrm>
            <a:off x="582184" y="1380318"/>
            <a:ext cx="1248702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defRPr sz="5000">
                <a:ln w="11906" cap="flat">
                  <a:solidFill>
                    <a:srgbClr val="760B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lvl1pPr>
          </a:lstStyle>
          <a:p>
            <a:pPr/>
            <a:r>
              <a:t>Ella era “de buen Entendimiento” (3)</a:t>
            </a:r>
          </a:p>
        </p:txBody>
      </p:sp>
      <p:sp>
        <p:nvSpPr>
          <p:cNvPr id="186" name="Shape 99"/>
          <p:cNvSpPr txBox="1"/>
          <p:nvPr/>
        </p:nvSpPr>
        <p:spPr>
          <a:xfrm>
            <a:off x="-23206" y="2294349"/>
            <a:ext cx="13051212" cy="5537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8900" dir="2759698">
              <a:srgbClr val="000000">
                <a:alpha val="6348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865148" indent="-865148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b="1" sz="57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Ella sabia que David venia sobre Nabal - (25)</a:t>
            </a:r>
          </a:p>
          <a:p>
            <a:pPr marL="865148" indent="-865148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b="1" sz="57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Ella Sabia que la  venganza pertenece al Señor – (26)</a:t>
            </a:r>
          </a:p>
          <a:p>
            <a:pPr marL="865148" indent="-865148" algn="l">
              <a:spcBef>
                <a:spcPts val="1400"/>
              </a:spcBef>
              <a:buClr>
                <a:srgbClr val="B5E8B8"/>
              </a:buClr>
              <a:buSzPct val="100000"/>
              <a:buFont typeface="Helvetica"/>
              <a:buChar char="✦"/>
              <a:defRPr b="1" sz="5700">
                <a:solidFill>
                  <a:srgbClr val="EBEBEB"/>
                </a:solidFill>
                <a:effectLst>
                  <a:outerShdw sx="100000" sy="100000" kx="0" ky="0" algn="b" rotWithShape="0" blurRad="63500" dist="63500" dir="218035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Ella Sabia que El Señor estaba con David  (28-30)</a:t>
            </a:r>
          </a:p>
        </p:txBody>
      </p:sp>
      <p:sp>
        <p:nvSpPr>
          <p:cNvPr id="187" name="EL TACTO DE ABIGAIL"/>
          <p:cNvSpPr txBox="1"/>
          <p:nvPr/>
        </p:nvSpPr>
        <p:spPr>
          <a:xfrm>
            <a:off x="492257" y="-84217"/>
            <a:ext cx="11408390" cy="1422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6500">
                <a:ln w="11906" cap="flat">
                  <a:solidFill>
                    <a:srgbClr val="760B00"/>
                  </a:solidFill>
                  <a:prstDash val="solid"/>
                  <a:round/>
                </a:ln>
                <a:solidFill>
                  <a:srgbClr val="FDC7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EL TACTO DE ABIGAIL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  <p:bldP build="p" bldLvl="5" animBg="1" rev="0" advAuto="0" spid="18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EBEBEB"/>
      </a:dk1>
      <a:lt1>
        <a:srgbClr val="C000EB"/>
      </a:lt1>
      <a:dk2>
        <a:srgbClr val="A7A7A7"/>
      </a:dk2>
      <a:lt2>
        <a:srgbClr val="535353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