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media/image7.jpeg" ContentType="image/jpeg"/>
  <Override PartName="/ppt/media/image8.jpeg" ContentType="image/jpeg"/>
  <Override PartName="/ppt/media/image9.jpeg" ContentType="image/jpeg"/>
  <Override PartName="/ppt/notesSlides/notesSlide1.xml" ContentType="application/vnd.openxmlformats-officedocument.presentationml.notesSlide+xml"/>
  <Override PartName="/ppt/media/image10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4" name="Shape 21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Jua 3:16  Porque de tal manera amó Dios al mundo, que ha dado a su Hijo unigénito, para que todo aquel que en él cree, no se pierda, mas tenga vida eterna </a:t>
            </a:r>
          </a:p>
          <a:p>
            <a:pPr/>
            <a:r>
              <a:t>Efe 2:1  Y él os dio vida a vosotros, cuando estabais muertos en vuestros delitos y pecados,</a:t>
            </a:r>
          </a:p>
          <a:p>
            <a:pPr/>
            <a:r>
              <a:t>Efe 2:2  en los cuales anduvisteis en otro tiempo, siguiendo la corriente de este mundo, conforme al príncipe de la potestad del aire, el espíritu que ahora opera en los hijos de desobediencia,</a:t>
            </a:r>
          </a:p>
          <a:p>
            <a:pPr/>
            <a:r>
              <a:t>Efe 2:3  entre los cuales también todos nosotros vivimos en otro tiempo en los deseos de nuestra carne, haciendo la voluntad de la carne y de los pensamientos, y éramos por naturaleza hijos de ira, lo mismo que los demás.</a:t>
            </a:r>
          </a:p>
          <a:p>
            <a:pPr/>
            <a:r>
              <a:t>Efe 2:4  Pero Dios, que es rico en misericordia, por su gran amor con que nos amó,</a:t>
            </a:r>
          </a:p>
          <a:p>
            <a:pPr/>
            <a:r>
              <a:t>Efe 2:5  aun estando nosotros muertos en pecados, nos dio vida juntamente con Cristo (por gracia sois salvos</a:t>
            </a:r>
          </a:p>
          <a:p>
            <a:pPr/>
          </a:p>
          <a:p>
            <a:pPr/>
            <a:r>
              <a:t>Rom 5:8  Mas Dios muestra su amor para con nosotros, en que siendo aún pecadores, Cristo murió por nosotros.</a:t>
            </a:r>
          </a:p>
          <a:p>
            <a:pPr/>
            <a:r>
              <a:t>Rom 5:9  Pues mucho más, estando ya justificados en su sangre, por él seremos salvos de la ira.</a:t>
            </a:r>
          </a:p>
          <a:p>
            <a:pPr/>
            <a:r>
              <a:t>Rom 5:10  Porque si siendo enemigos, fuimos reconciliados con Dios por la muerte de su Hijo, mucho más, estando reconciliados, seremos salvos por su vida</a:t>
            </a:r>
          </a:p>
          <a:p>
            <a:pPr/>
            <a:r>
              <a:t>1Jn 4:9  En esto se mostró el amor de Dios para con nosotros, en que Dios envió a su Hijo unigénito al mundo, para que vivamos por él.</a:t>
            </a:r>
          </a:p>
          <a:p>
            <a:pPr/>
            <a:r>
              <a:t>1Jn 4:10  En esto consiste el amor: no en que nosotros hayamos amado a Dios, sino en que él nos amó a nosotros, y envió a su Hijo en propiciación por nuestros pecados</a:t>
            </a:r>
          </a:p>
          <a:p>
            <a:pPr/>
          </a:p>
          <a:p>
            <a:p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3" name="Shape 2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Hch 16:25  Pero a medianoche, orando Pablo y Silas, cantaban himnos a Dios; y los presos los oían Efesios 5:19; Col. 3:16;</a:t>
            </a:r>
          </a:p>
          <a:p>
            <a:pPr/>
            <a:r>
              <a:t>Stg 5:13  ¿Está alguno entre vosotros afligido? Haga oración. ¿Está alguno alegre? Cante alabanzas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 1:7  El principio de la sabiduría es el temor de Jehová; Los insensatos desprecian la sabiduría y la enseñanza </a:t>
            </a:r>
          </a:p>
          <a:p>
            <a:pPr/>
            <a:r>
              <a:t>Pro 9:10  El temor de Jehová es el principio de la sabiduría, Y el conocimiento del Santísimo es la inteligencia </a:t>
            </a:r>
          </a:p>
          <a:p>
            <a:pPr/>
            <a:r>
              <a:t>Sal 111:10  El principio de la sabiduría es el temor de Jehová; Buen entendimiento tienen todos los que practican sus mandamientos; Su loor permanece para siempre 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5689600"/>
            <a:ext cx="10464800" cy="508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1529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2552700" y="0"/>
            <a:ext cx="17339734" cy="9753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ine"/>
          <p:cNvSpPr/>
          <p:nvPr/>
        </p:nvSpPr>
        <p:spPr>
          <a:xfrm>
            <a:off x="1422400" y="2019300"/>
            <a:ext cx="10166101" cy="127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>
              <a:defRPr cap="none" sz="640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24600" y="9220200"/>
            <a:ext cx="342900" cy="4064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515151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lide Number"/>
          <p:cNvSpPr txBox="1"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lide Number"/>
          <p:cNvSpPr txBox="1"/>
          <p:nvPr>
            <p:ph type="sldNum" sz="quarter" idx="2"/>
          </p:nvPr>
        </p:nvSpPr>
        <p:spPr>
          <a:xfrm>
            <a:off x="12536220" y="9309100"/>
            <a:ext cx="312015" cy="312343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algn="r">
              <a:defRPr b="1" sz="1400">
                <a:solidFill>
                  <a:srgbClr val="FFFFFF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unge_Backgrounds___Paper_2_by_zerocustom1989.tiff" descr="Grunge_Backgrounds___Paper_2_by_zerocustom1989.tif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5" b="0"/>
          <a:stretch>
            <a:fillRect/>
          </a:stretch>
        </p:blipFill>
        <p:spPr>
          <a:xfrm>
            <a:off x="-76200" y="-20638"/>
            <a:ext cx="13144500" cy="9807232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l">
              <a:defRPr cap="none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2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xfrm>
            <a:off x="6337300" y="9296400"/>
            <a:ext cx="323478" cy="457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cool-background-textures-at_textures1.png" descr="cool-background-textures-at_textures1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>
              <a:defRPr cap="none" sz="70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2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"/>
          <p:cNvSpPr/>
          <p:nvPr/>
        </p:nvSpPr>
        <p:spPr>
          <a:xfrm>
            <a:off x="283843" y="279400"/>
            <a:ext cx="12446001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69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400">
                <a:solidFill>
                  <a:srgbClr val="5C89A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258743" y="-673100"/>
            <a:ext cx="10390144" cy="777732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Number"/>
          <p:cNvSpPr txBox="1"/>
          <p:nvPr>
            <p:ph type="sldNum" sz="quarter" idx="2"/>
          </p:nvPr>
        </p:nvSpPr>
        <p:spPr>
          <a:xfrm>
            <a:off x="12005833" y="9130186"/>
            <a:ext cx="348727" cy="339202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5351574" y="1384300"/>
            <a:ext cx="7872413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5493159" y="2743200"/>
            <a:ext cx="7889605" cy="70129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2-033_1302x975.jpeg"/>
          <p:cNvSpPr/>
          <p:nvPr>
            <p:ph type="pic" sz="quarter" idx="21"/>
          </p:nvPr>
        </p:nvSpPr>
        <p:spPr>
          <a:xfrm>
            <a:off x="6654800" y="49657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667500" y="4445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2-10-superquadro_1631x2178.jpeg"/>
          <p:cNvSpPr/>
          <p:nvPr>
            <p:ph type="pic" idx="23"/>
          </p:nvPr>
        </p:nvSpPr>
        <p:spPr>
          <a:xfrm>
            <a:off x="-939561" y="482600"/>
            <a:ext cx="7995295" cy="106816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4599" y="9270999"/>
            <a:ext cx="342901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431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863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295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1727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1590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2590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3022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3454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3886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tif"/><Relationship Id="rId5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Relationship Id="rId3" Type="http://schemas.openxmlformats.org/officeDocument/2006/relationships/image" Target="../media/image4.png"/><Relationship Id="rId4" Type="http://schemas.openxmlformats.org/officeDocument/2006/relationships/image" Target="../media/image5.tif"/><Relationship Id="rId5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tif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jpeg"/><Relationship Id="rId3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0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tif"/><Relationship Id="rId5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download-3.jpg" descr="download-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24579" y="-180249"/>
            <a:ext cx="16045583" cy="98397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al101:2  Entenderé el camino de la perfección"/>
          <p:cNvSpPr txBox="1"/>
          <p:nvPr/>
        </p:nvSpPr>
        <p:spPr>
          <a:xfrm>
            <a:off x="444741" y="2019989"/>
            <a:ext cx="12115317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Sal101:2  </a:t>
            </a:r>
            <a:r>
              <a:rPr u="sng"/>
              <a:t>Entenderé el camino de la perfección</a:t>
            </a:r>
          </a:p>
        </p:txBody>
      </p:sp>
      <p:sp>
        <p:nvSpPr>
          <p:cNvPr id="226" name="YO YA HE RESUELTO                     A Seguir la Voluntad de Dios —             Prov. 1:7; 9:10; SALMOS. 111:10; 104"/>
          <p:cNvSpPr txBox="1"/>
          <p:nvPr/>
        </p:nvSpPr>
        <p:spPr>
          <a:xfrm>
            <a:off x="249288" y="3075186"/>
            <a:ext cx="8041078" cy="492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71550" indent="-971550" algn="l">
              <a:spcBef>
                <a:spcPts val="800"/>
              </a:spcBef>
              <a:buSzPct val="80000"/>
              <a:buBlip>
                <a:blip r:embed="rId3"/>
              </a:buBlip>
              <a:defRPr sz="51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YO YA HE RESUELTO                     </a:t>
            </a:r>
            <a:r>
              <a:t>A Seguir la Voluntad de Dios —             Prov. 1:7; 9:10; SALMOS. 111:10; 104</a:t>
            </a:r>
          </a:p>
        </p:txBody>
      </p:sp>
      <p:grpSp>
        <p:nvGrpSpPr>
          <p:cNvPr id="229" name="Image"/>
          <p:cNvGrpSpPr/>
          <p:nvPr/>
        </p:nvGrpSpPr>
        <p:grpSpPr>
          <a:xfrm>
            <a:off x="8283469" y="2865636"/>
            <a:ext cx="4656668" cy="6921501"/>
            <a:chOff x="0" y="0"/>
            <a:chExt cx="4656666" cy="6921500"/>
          </a:xfrm>
        </p:grpSpPr>
        <p:pic>
          <p:nvPicPr>
            <p:cNvPr id="228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77800" y="114300"/>
              <a:ext cx="4301067" cy="64516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7" name="Image" descr="Imag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656667" cy="6921500"/>
            </a:xfrm>
            <a:prstGeom prst="rect">
              <a:avLst/>
            </a:prstGeom>
            <a:effectLst/>
          </p:spPr>
        </p:pic>
      </p:grpSp>
      <p:sp>
        <p:nvSpPr>
          <p:cNvPr id="230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2000"/>
                                        <p:tgtEl>
                                          <p:spTgt spid="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almos 101:2 … En integridad andaré en medio de mi casa."/>
          <p:cNvSpPr txBox="1"/>
          <p:nvPr/>
        </p:nvSpPr>
        <p:spPr>
          <a:xfrm>
            <a:off x="379350" y="2083489"/>
            <a:ext cx="1224610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3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Salmos 101:2 … </a:t>
            </a:r>
            <a:r>
              <a:rPr u="sng"/>
              <a:t>En integridad andaré en medio de mi casa.</a:t>
            </a:r>
          </a:p>
        </p:txBody>
      </p:sp>
      <p:sp>
        <p:nvSpPr>
          <p:cNvPr id="235" name="YO HE RESUELTO A ser honesto aun en lo SECRETO! —.   Sal 19:12;            2 Cronicas 31:20,21; Hch 24:16"/>
          <p:cNvSpPr txBox="1"/>
          <p:nvPr/>
        </p:nvSpPr>
        <p:spPr>
          <a:xfrm>
            <a:off x="151301" y="2709404"/>
            <a:ext cx="6448623" cy="640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1028700" indent="-1028700" algn="l">
              <a:spcBef>
                <a:spcPts val="800"/>
              </a:spcBef>
              <a:buSzPct val="80000"/>
              <a:buBlip>
                <a:blip r:embed="rId2"/>
              </a:buBlip>
              <a:defRPr sz="51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YO HE RESUELTO </a:t>
            </a:r>
            <a:r>
              <a:t>A ser honesto aun en lo SECRETO! —.   Sal 19:12;            2 Cronicas 31:20,21; Hch 24:16</a:t>
            </a:r>
          </a:p>
        </p:txBody>
      </p:sp>
      <p:sp>
        <p:nvSpPr>
          <p:cNvPr id="236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  <p:pic>
        <p:nvPicPr>
          <p:cNvPr id="237" name="D1A00545-7ECC-40D6-9DE9-FA661872C4CD-L0-001.jpeg" descr="D1A00545-7ECC-40D6-9DE9-FA661872C4CD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66271" y="3094726"/>
            <a:ext cx="7772401" cy="5181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7468" y="256590"/>
            <a:ext cx="12009864" cy="14448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82591" dir="2678893">
              <a:srgbClr val="000000">
                <a:alpha val="66721"/>
              </a:srgbClr>
            </a:outerShdw>
          </a:effectLst>
        </p:spPr>
      </p:pic>
      <p:sp>
        <p:nvSpPr>
          <p:cNvPr id="240" name="Sal 101:3 3 No pondré delante de mis ojos cosa injusta"/>
          <p:cNvSpPr txBox="1"/>
          <p:nvPr/>
        </p:nvSpPr>
        <p:spPr>
          <a:xfrm>
            <a:off x="507715" y="2058089"/>
            <a:ext cx="11989371" cy="66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Sal 101:3 </a:t>
            </a:r>
            <a:r>
              <a:rPr baseline="31999"/>
              <a:t>3</a:t>
            </a:r>
            <a:r>
              <a:t> </a:t>
            </a:r>
            <a:r>
              <a:rPr u="sng"/>
              <a:t>No pondré delante de mis ojos cosa injusta</a:t>
            </a:r>
          </a:p>
        </p:txBody>
      </p:sp>
      <p:sp>
        <p:nvSpPr>
          <p:cNvPr id="241" name="HE RESUELTO A NUNCA jugar con tentaciones —…"/>
          <p:cNvSpPr txBox="1"/>
          <p:nvPr/>
        </p:nvSpPr>
        <p:spPr>
          <a:xfrm>
            <a:off x="5471390" y="2966212"/>
            <a:ext cx="7398287" cy="518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27847" indent="-927847" algn="l">
              <a:spcBef>
                <a:spcPts val="800"/>
              </a:spcBef>
              <a:buSzPct val="80000"/>
              <a:buBlip>
                <a:blip r:embed="rId3"/>
              </a:buBlip>
              <a:defRPr sz="4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HE RESUELTO </a:t>
            </a:r>
            <a:r>
              <a:t>A NUNCA jugar con tentaciones —  </a:t>
            </a:r>
          </a:p>
          <a:p>
            <a:pPr marL="927847" indent="-927847" algn="l">
              <a:spcBef>
                <a:spcPts val="800"/>
              </a:spcBef>
              <a:buSzPct val="80000"/>
              <a:buBlip>
                <a:blip r:embed="rId3"/>
              </a:buBlip>
              <a:defRPr sz="4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He RESUELTO A ABORRECER TODO PECADO.           </a:t>
            </a:r>
            <a:r>
              <a:t>  Efesios 5:3-14 </a:t>
            </a:r>
          </a:p>
        </p:txBody>
      </p:sp>
      <p:grpSp>
        <p:nvGrpSpPr>
          <p:cNvPr id="244" name="Image"/>
          <p:cNvGrpSpPr/>
          <p:nvPr/>
        </p:nvGrpSpPr>
        <p:grpSpPr>
          <a:xfrm>
            <a:off x="248613" y="2833368"/>
            <a:ext cx="5218760" cy="6818890"/>
            <a:chOff x="0" y="0"/>
            <a:chExt cx="5218759" cy="6818889"/>
          </a:xfrm>
        </p:grpSpPr>
        <p:pic>
          <p:nvPicPr>
            <p:cNvPr id="243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31834" t="0" r="17100" b="0"/>
            <a:stretch>
              <a:fillRect/>
            </a:stretch>
          </p:blipFill>
          <p:spPr>
            <a:xfrm>
              <a:off x="177800" y="114300"/>
              <a:ext cx="4863160" cy="63489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2" name="Image" descr="Imag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5218761" cy="6818891"/>
            </a:xfrm>
            <a:prstGeom prst="rect">
              <a:avLst/>
            </a:prstGeom>
            <a:effectLst/>
          </p:spPr>
        </p:pic>
      </p:grpSp>
      <p:sp>
        <p:nvSpPr>
          <p:cNvPr id="245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rippl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Image"/>
          <p:cNvGrpSpPr/>
          <p:nvPr/>
        </p:nvGrpSpPr>
        <p:grpSpPr>
          <a:xfrm flipH="1">
            <a:off x="84098" y="1855536"/>
            <a:ext cx="7245623" cy="7807518"/>
            <a:chOff x="0" y="0"/>
            <a:chExt cx="7245622" cy="7807517"/>
          </a:xfrm>
        </p:grpSpPr>
        <p:pic>
          <p:nvPicPr>
            <p:cNvPr id="248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5110" r="31484" b="5110"/>
            <a:stretch>
              <a:fillRect/>
            </a:stretch>
          </p:blipFill>
          <p:spPr>
            <a:xfrm>
              <a:off x="177800" y="114300"/>
              <a:ext cx="6890023" cy="73376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7" name="Image" descr="Imag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7245624" cy="7807518"/>
            </a:xfrm>
            <a:prstGeom prst="rect">
              <a:avLst/>
            </a:prstGeom>
            <a:effectLst/>
          </p:spPr>
        </p:pic>
      </p:grpSp>
      <p:sp>
        <p:nvSpPr>
          <p:cNvPr id="250" name="A Crecer Espiritualmente               2 Pedro 1:5-11…"/>
          <p:cNvSpPr txBox="1"/>
          <p:nvPr/>
        </p:nvSpPr>
        <p:spPr>
          <a:xfrm>
            <a:off x="7320077" y="1987394"/>
            <a:ext cx="5564501" cy="744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Crecer Espiritualmente</a:t>
            </a:r>
            <a:r>
              <a:t>               2 Pedro 1:5-11</a:t>
            </a:r>
          </a:p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Estudiar la Biblia</a:t>
            </a:r>
            <a:r>
              <a:t> — Hechos 17:11,12; 2 Tim 2:15</a:t>
            </a:r>
          </a:p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Asistir cada servicio y Estudio Biblico</a:t>
            </a:r>
            <a:r>
              <a:t> — Salmos. 122:1; Heb 10:24,25</a:t>
            </a:r>
          </a:p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Dar con Sacrificio</a:t>
            </a:r>
            <a:r>
              <a:t> —   1 Cor 16:1,2</a:t>
            </a:r>
          </a:p>
          <a:p>
            <a:pPr marL="685800" indent="-685800" algn="l">
              <a:spcBef>
                <a:spcPts val="800"/>
              </a:spcBef>
              <a:buSzPct val="80000"/>
              <a:buBlip>
                <a:blip r:embed="rId4"/>
              </a:buBlip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Compartir el evangelio </a:t>
            </a:r>
            <a:r>
              <a:t>— Hch 8:4</a:t>
            </a:r>
          </a:p>
        </p:txBody>
      </p:sp>
      <p:sp>
        <p:nvSpPr>
          <p:cNvPr id="251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1500"/>
                                        <p:tgtEl>
                                          <p:spTgt spid="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" descr="Imag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12476" t="0" r="12476" b="0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54" name="¿ESTA USTED RESUELTO?"/>
          <p:cNvSpPr txBox="1"/>
          <p:nvPr/>
        </p:nvSpPr>
        <p:spPr>
          <a:xfrm>
            <a:off x="1839096" y="634626"/>
            <a:ext cx="9326607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600"/>
              </a:spcBef>
              <a:defRPr b="1" sz="65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¿ESTA USTED RESUELTO?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Joshua 24:15; Psalm 37:5–6; 101:1-5; Acts 11:23"/>
          <p:cNvSpPr txBox="1"/>
          <p:nvPr/>
        </p:nvSpPr>
        <p:spPr>
          <a:xfrm>
            <a:off x="3810052" y="8877752"/>
            <a:ext cx="8534773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A29A85"/>
              </a:buClr>
              <a:defRPr>
                <a:solidFill>
                  <a:srgbClr val="FFFFFF"/>
                </a:solidFill>
                <a:effectLst>
                  <a:outerShdw sx="100000" sy="100000" kx="0" ky="0" algn="b" rotWithShape="0" blurRad="63500" dist="63500" dir="3960000">
                    <a:srgbClr val="000000"/>
                  </a:outerShdw>
                </a:effectLst>
              </a:defRPr>
            </a:lvl1pPr>
          </a:lstStyle>
          <a:p>
            <a:pPr/>
            <a:r>
              <a:t>Joshua 24:15; Psalm 37:5–6; 101:1-5; Acts 11:23</a:t>
            </a:r>
          </a:p>
        </p:txBody>
      </p:sp>
      <p:pic>
        <p:nvPicPr>
          <p:cNvPr id="188" name="images-1.jpg" descr="images-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934" y="-198996"/>
            <a:ext cx="12906297" cy="10151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advClick="1" p14:dur="1000">
        <p15:prstTrans prst="pageCurlDouble"/>
      </p:transition>
    </mc:Choice>
    <mc:Choice xmlns:p14="http://schemas.microsoft.com/office/powerpoint/2010/main" Requires="p14">
      <p:transition spd="med" advClick="1" p14:dur="1000">
        <p:pageCurlDoubl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download-4.jpg" descr="download-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59143" y="-160001"/>
            <a:ext cx="15000909" cy="1007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DECISION…"/>
          <p:cNvSpPr txBox="1"/>
          <p:nvPr/>
        </p:nvSpPr>
        <p:spPr>
          <a:xfrm>
            <a:off x="3758553" y="2780998"/>
            <a:ext cx="9143604" cy="56769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101600" dist="56606" dir="2678893">
              <a:srgbClr val="000000">
                <a:alpha val="9157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spcBef>
                <a:spcPts val="600"/>
              </a:spcBef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  <a:p>
            <a:pPr lvl="2" marL="1143000" indent="-685800" algn="l" defTabSz="457200">
              <a:spcBef>
                <a:spcPts val="600"/>
              </a:spcBef>
              <a:buSzPct val="80000"/>
              <a:buBlip>
                <a:blip r:embed="rId3"/>
              </a:buBlip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DECISION</a:t>
            </a:r>
          </a:p>
          <a:p>
            <a:pPr lvl="2" marL="1143000" indent="-685800" algn="l" defTabSz="457200">
              <a:spcBef>
                <a:spcPts val="600"/>
              </a:spcBef>
              <a:buSzPct val="80000"/>
              <a:buBlip>
                <a:blip r:embed="rId3"/>
              </a:buBlip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PROPOSITO</a:t>
            </a:r>
          </a:p>
          <a:p>
            <a:pPr lvl="2" marL="1143000" indent="-685800" algn="l" defTabSz="457200">
              <a:spcBef>
                <a:spcPts val="600"/>
              </a:spcBef>
              <a:buSzPct val="80000"/>
              <a:buBlip>
                <a:blip r:embed="rId3"/>
              </a:buBlip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DETERMINACION</a:t>
            </a:r>
          </a:p>
          <a:p>
            <a:pPr lvl="2" marL="1143000" indent="-685800" algn="l" defTabSz="457200">
              <a:spcBef>
                <a:spcPts val="600"/>
              </a:spcBef>
              <a:buSzPct val="80000"/>
              <a:buBlip>
                <a:blip r:embed="rId3"/>
              </a:buBlip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PERSEVERANCIA</a:t>
            </a:r>
          </a:p>
          <a:p>
            <a:pPr lvl="2" marL="1143000" indent="-685800" algn="l" defTabSz="457200">
              <a:spcBef>
                <a:spcPts val="600"/>
              </a:spcBef>
              <a:buSzPct val="80000"/>
              <a:buBlip>
                <a:blip r:embed="rId3"/>
              </a:buBlip>
              <a:defRPr b="1" sz="56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ESFUERZO ,SACRIFICIO </a:t>
            </a:r>
          </a:p>
        </p:txBody>
      </p:sp>
      <p:sp>
        <p:nvSpPr>
          <p:cNvPr id="192" name="Alcanzar el EXITO se REQUIERE"/>
          <p:cNvSpPr txBox="1"/>
          <p:nvPr/>
        </p:nvSpPr>
        <p:spPr>
          <a:xfrm>
            <a:off x="405324" y="577629"/>
            <a:ext cx="12181998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600"/>
              </a:spcBef>
              <a:defRPr b="1" sz="65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Alcanzar el EXITO se REQUIERE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5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Josue 24:14–15… Josue 24:14–15 14 “Ahora, pues, temed a Jehová, y servidle con integridad y en verdad; y quitad de entre vosotros los dioses a los cuales sirvieron vuestros padres al otro lado del río, y en Egipto; y servid a Jehová. 15 Y si mal os parec" descr="Josue 24:14–15… Josue 24:14–15 14 “Ahora, pues, temed a Jehová, y servidle con integridad y en verdad; y quitad de entre vosotros los dioses a los cuales sirvieron vuestros padres al otro lado del río, y en Egipto; y servid a Jehová. 15 Y si mal os parece servir a Jehová, escogeos hoy a quién sirváis; si a los dioses a quienes sirvieron vuestros padres, cuando estuvieron al otro lado del río, o a los dioses de los amorreos en cuya tierra habitáis;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899" y="1715028"/>
            <a:ext cx="12303002" cy="7594601"/>
          </a:xfrm>
          <a:prstGeom prst="rect">
            <a:avLst/>
          </a:prstGeom>
          <a:effectLst>
            <a:outerShdw sx="100000" sy="100000" kx="0" ky="0" algn="b" rotWithShape="0" blurRad="101600" dist="56606" dir="12413320">
              <a:srgbClr val="000000">
                <a:alpha val="66454"/>
              </a:srgbClr>
            </a:outerShdw>
          </a:effectLst>
        </p:spPr>
      </p:pic>
      <p:sp>
        <p:nvSpPr>
          <p:cNvPr id="195" name="Resolución"/>
          <p:cNvSpPr/>
          <p:nvPr/>
        </p:nvSpPr>
        <p:spPr>
          <a:xfrm>
            <a:off x="1196754" y="74913"/>
            <a:ext cx="9339878" cy="1531896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9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Resolución</a:t>
            </a:r>
          </a:p>
        </p:txBody>
      </p:sp>
      <p:sp>
        <p:nvSpPr>
          <p:cNvPr id="196" name="yo y"/>
          <p:cNvSpPr txBox="1"/>
          <p:nvPr/>
        </p:nvSpPr>
        <p:spPr>
          <a:xfrm>
            <a:off x="14852566" y="7585999"/>
            <a:ext cx="117098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1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yo y</a:t>
            </a:r>
          </a:p>
        </p:txBody>
      </p:sp>
      <p:sp>
        <p:nvSpPr>
          <p:cNvPr id="197" name="pero yo y mi casa  serviremos  a Jehová."/>
          <p:cNvSpPr txBox="1"/>
          <p:nvPr/>
        </p:nvSpPr>
        <p:spPr>
          <a:xfrm>
            <a:off x="496502" y="8137083"/>
            <a:ext cx="11968070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1" i="1" sz="47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pero yo y mi casa  serviremos  a Jehová.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2"/>
      <p:bldP build="whole" bldLvl="1" animBg="1" rev="0" advAuto="0" spid="19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Daniel 1:8… Daniel 1:8 8 Y Daniel propuso en su corazón no contaminarse con la porción de la comida del rey, ni con el vino que él bebía; pidió, por tanto, al jefe de los eunucos que no se le obligase a contaminarse." descr="Daniel 1:8… Daniel 1:8 8 Y Daniel propuso en su corazón no contaminarse con la porción de la comida del rey, ni con el vino que él bebía; pidió, por tanto, al jefe de los eunucos que no se le obligase a contaminarse.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899" y="1808337"/>
            <a:ext cx="12303002" cy="6628212"/>
          </a:xfrm>
          <a:prstGeom prst="rect">
            <a:avLst/>
          </a:prstGeom>
          <a:effectLst>
            <a:outerShdw sx="100000" sy="100000" kx="0" ky="0" algn="b" rotWithShape="0" blurRad="101600" dist="56606" dir="12413320">
              <a:srgbClr val="000000">
                <a:alpha val="66454"/>
              </a:srgbClr>
            </a:outerShdw>
          </a:effectLst>
        </p:spPr>
      </p:pic>
      <p:sp>
        <p:nvSpPr>
          <p:cNvPr id="200" name="Resolución"/>
          <p:cNvSpPr/>
          <p:nvPr/>
        </p:nvSpPr>
        <p:spPr>
          <a:xfrm>
            <a:off x="1463454" y="74913"/>
            <a:ext cx="9339878" cy="1531896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9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almos 37:5–6… Salmos 37:5–6 5 Encomienda a Jehová tu camino, Y confía en él; y él hará. 6 Exhibirá tu justicia como la luz, Y tu derecho como el mediodía." descr="Salmos 37:5–6… Salmos 37:5–6 5 Encomienda a Jehová tu camino, Y confía en él; y él hará. 6 Exhibirá tu justicia como la luz, Y tu derecho como el mediodía.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899" y="1703335"/>
            <a:ext cx="12303002" cy="6692901"/>
          </a:xfrm>
          <a:prstGeom prst="rect">
            <a:avLst/>
          </a:prstGeom>
          <a:effectLst>
            <a:outerShdw sx="100000" sy="100000" kx="0" ky="0" algn="b" rotWithShape="0" blurRad="101600" dist="56606" dir="12413320">
              <a:srgbClr val="000000">
                <a:alpha val="66454"/>
              </a:srgbClr>
            </a:outerShdw>
          </a:effectLst>
        </p:spPr>
      </p:pic>
      <p:sp>
        <p:nvSpPr>
          <p:cNvPr id="203" name="Resolución"/>
          <p:cNvSpPr/>
          <p:nvPr/>
        </p:nvSpPr>
        <p:spPr>
          <a:xfrm>
            <a:off x="1463454" y="74913"/>
            <a:ext cx="9339878" cy="1531896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9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Hechos 11:22–23… Hechos 11:22–23 22 Llegó la noticia de estas cosas a oídos de la iglesia que estaba en Jerusalén; y enviaron a Bernabé que fuese hasta Antioquía. 23 Éste, cuando llegó, y vio la gracia de Dios, se regocijó, y exhortó a todos a que con pr" descr="Hechos 11:22–23… Hechos 11:22–23 22 Llegó la noticia de estas cosas a oídos de la iglesia que estaba en Jerusalén; y enviaron a Bernabé que fuese hasta Antioquía. 23 Éste, cuando llegó, y vio la gracia de Dios, se regocijó, y exhortó a todos a que con propósito de corazón permaneciesen fieles al Señor.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899" y="1718335"/>
            <a:ext cx="12303002" cy="7617746"/>
          </a:xfrm>
          <a:prstGeom prst="rect">
            <a:avLst/>
          </a:prstGeom>
          <a:effectLst>
            <a:outerShdw sx="100000" sy="100000" kx="0" ky="0" algn="b" rotWithShape="0" blurRad="101600" dist="56606" dir="12413320">
              <a:srgbClr val="000000">
                <a:alpha val="66454"/>
              </a:srgbClr>
            </a:outerShdw>
          </a:effectLst>
        </p:spPr>
      </p:pic>
      <p:sp>
        <p:nvSpPr>
          <p:cNvPr id="206" name="Resolución"/>
          <p:cNvSpPr/>
          <p:nvPr/>
        </p:nvSpPr>
        <p:spPr>
          <a:xfrm>
            <a:off x="1387254" y="74913"/>
            <a:ext cx="9339878" cy="1531896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93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almos 101:1   A ti cantaré yo, oh Jehová."/>
          <p:cNvSpPr txBox="1"/>
          <p:nvPr/>
        </p:nvSpPr>
        <p:spPr>
          <a:xfrm>
            <a:off x="312011" y="1937439"/>
            <a:ext cx="12380777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Salmos 101:1 </a:t>
            </a:r>
            <a:r>
              <a:rPr baseline="31999"/>
              <a:t>  </a:t>
            </a:r>
            <a:r>
              <a:rPr b="1" sz="5200" u="sng"/>
              <a:t>A ti cantaré yo, oh Jehová.</a:t>
            </a:r>
          </a:p>
        </p:txBody>
      </p:sp>
      <p:sp>
        <p:nvSpPr>
          <p:cNvPr id="209" name="RESOLVER  A ser  Agradecidos por tanta bendiciones que nos ha dado! — Jn 3:16; Efe 2:1-9; Rom. 5:8-10; 1 Jn 4:9,10…"/>
          <p:cNvSpPr txBox="1"/>
          <p:nvPr/>
        </p:nvSpPr>
        <p:spPr>
          <a:xfrm>
            <a:off x="-188438" y="2958676"/>
            <a:ext cx="6360379" cy="645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800"/>
              </a:spcBef>
              <a:buSzPct val="80000"/>
              <a:buBlip>
                <a:blip r:embed="rId3"/>
              </a:buBlip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RESOLVER </a:t>
            </a:r>
            <a:r>
              <a:t> A ser  Agradecidos por tanta bendiciones que nos ha dado! — Jn 3:16; Efe 2:1-9; Rom. 5:8-10; 1 Jn 4:9,10</a:t>
            </a:r>
          </a:p>
          <a:p>
            <a:pPr marL="685800" indent="-685800" algn="l">
              <a:spcBef>
                <a:spcPts val="800"/>
              </a:spcBef>
              <a:buSzPct val="80000"/>
              <a:buBlip>
                <a:blip r:embed="rId3"/>
              </a:buBlip>
              <a:defRPr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La Gratitud es una acción que nos motiva acercarnos a Dios.  Lucas 17:11</a:t>
            </a:r>
          </a:p>
        </p:txBody>
      </p:sp>
      <p:sp>
        <p:nvSpPr>
          <p:cNvPr id="210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  <p:pic>
        <p:nvPicPr>
          <p:cNvPr id="211" name="images-5.jpg" descr="images-5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45115" y="2765140"/>
            <a:ext cx="5875310" cy="3492882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Dios Recompensara a los FIELES — 1 Cor. 15:58"/>
          <p:cNvSpPr txBox="1"/>
          <p:nvPr/>
        </p:nvSpPr>
        <p:spPr>
          <a:xfrm>
            <a:off x="6822595" y="6781762"/>
            <a:ext cx="587531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spcBef>
                <a:spcPts val="800"/>
              </a:spcBef>
              <a:defRPr b="1" i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Dios Recompensara a los FIELES — 1 Cor. 15:58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500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2" grpId="2"/>
      <p:bldP build="p" bldLvl="5" animBg="1" rev="0" advAuto="0" spid="20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almos 101:1 1 … A ti cantaré yo"/>
          <p:cNvSpPr txBox="1"/>
          <p:nvPr/>
        </p:nvSpPr>
        <p:spPr>
          <a:xfrm>
            <a:off x="2299202" y="2013639"/>
            <a:ext cx="840639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Salmos 101:1 </a:t>
            </a:r>
            <a:r>
              <a:rPr baseline="31999"/>
              <a:t>1</a:t>
            </a:r>
            <a:r>
              <a:t> … </a:t>
            </a:r>
            <a:r>
              <a:rPr u="sng"/>
              <a:t>A ti cantaré yo</a:t>
            </a:r>
          </a:p>
        </p:txBody>
      </p:sp>
      <p:sp>
        <p:nvSpPr>
          <p:cNvPr id="217" name="YO HE DETERMINADO                 A  Venir y adorar a DIOS  el primer día de la semana— Hch 16:25; Stg. 5:13…"/>
          <p:cNvSpPr txBox="1"/>
          <p:nvPr/>
        </p:nvSpPr>
        <p:spPr>
          <a:xfrm>
            <a:off x="228117" y="3032843"/>
            <a:ext cx="8041078" cy="568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838200" indent="-838200" algn="l">
              <a:spcBef>
                <a:spcPts val="800"/>
              </a:spcBef>
              <a:buSzPct val="80000"/>
              <a:buBlip>
                <a:blip r:embed="rId3"/>
              </a:buBlip>
              <a:defRPr sz="4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 YO HE DETERMINADO                 </a:t>
            </a:r>
            <a:r>
              <a:t>A  Venir y adorar a DIOS  el primer día de la semana— Hch 16:25; Stg. 5:13</a:t>
            </a:r>
          </a:p>
          <a:p>
            <a:pPr marL="838200" indent="-838200" algn="l">
              <a:spcBef>
                <a:spcPts val="800"/>
              </a:spcBef>
              <a:buSzPct val="80000"/>
              <a:buBlip>
                <a:blip r:embed="rId3"/>
              </a:buBlip>
              <a:defRPr sz="4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Esta ADORACION, ES EN LA IGLESIA —                                     Heb 10:24,25;     1 Tes 5:11</a:t>
            </a:r>
          </a:p>
        </p:txBody>
      </p:sp>
      <p:grpSp>
        <p:nvGrpSpPr>
          <p:cNvPr id="220" name="Image"/>
          <p:cNvGrpSpPr/>
          <p:nvPr/>
        </p:nvGrpSpPr>
        <p:grpSpPr>
          <a:xfrm>
            <a:off x="8419543" y="2920504"/>
            <a:ext cx="4535569" cy="6760965"/>
            <a:chOff x="0" y="0"/>
            <a:chExt cx="4535568" cy="6760963"/>
          </a:xfrm>
        </p:grpSpPr>
        <p:pic>
          <p:nvPicPr>
            <p:cNvPr id="219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77800" y="114300"/>
              <a:ext cx="4179969" cy="629106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8" name="Image" descr="Imag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535569" cy="6760964"/>
            </a:xfrm>
            <a:prstGeom prst="rect">
              <a:avLst/>
            </a:prstGeom>
            <a:effectLst/>
          </p:spPr>
        </p:pic>
      </p:grpSp>
      <p:sp>
        <p:nvSpPr>
          <p:cNvPr id="221" name="Nosotros También necesitamos Hacer Nuestra Resolución"/>
          <p:cNvSpPr/>
          <p:nvPr/>
        </p:nvSpPr>
        <p:spPr>
          <a:xfrm>
            <a:off x="-92959" y="74913"/>
            <a:ext cx="13190718" cy="1992262"/>
          </a:xfrm>
          <a:prstGeom prst="rect">
            <a:avLst/>
          </a:prstGeom>
          <a:solidFill>
            <a:schemeClr val="accent3">
              <a:satOff val="1837"/>
              <a:lumOff val="-880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59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Nosotros También necesitamos Hacer Nuestra Resolución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