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38100" cap="flat">
              <a:solidFill>
                <a:schemeClr val="accent3"/>
              </a:solidFill>
              <a:prstDash val="solid"/>
              <a:bevel/>
            </a:ln>
          </a:top>
          <a:bottom>
            <a:ln w="127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bevel/>
            </a:ln>
          </a:left>
          <a:right>
            <a:ln w="12700" cap="flat">
              <a:solidFill>
                <a:schemeClr val="accent3"/>
              </a:solidFill>
              <a:prstDash val="solid"/>
              <a:bevel/>
            </a:ln>
          </a:right>
          <a:top>
            <a:ln w="12700" cap="flat">
              <a:solidFill>
                <a:schemeClr val="accent3"/>
              </a:solidFill>
              <a:prstDash val="solid"/>
              <a:bevel/>
            </a:ln>
          </a:top>
          <a:bottom>
            <a:ln w="38100" cap="flat">
              <a:solidFill>
                <a:schemeClr val="accent3"/>
              </a:solidFill>
              <a:prstDash val="solid"/>
              <a:bevel/>
            </a:ln>
          </a:bottom>
          <a:insideH>
            <a:ln w="12700" cap="flat">
              <a:solidFill>
                <a:schemeClr val="accent3"/>
              </a:solidFill>
              <a:prstDash val="solid"/>
              <a:bevel/>
            </a:ln>
          </a:insideH>
          <a:insideV>
            <a:ln w="12700" cap="flat">
              <a:solidFill>
                <a:schemeClr val="accent3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" name="Shape 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solidFill>
          <a:schemeClr val="accent4"/>
        </a:solidFill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solidFill>
          <a:schemeClr val="accent4"/>
        </a:solidFill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solidFill>
          <a:schemeClr val="accent4"/>
        </a:solidFill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solidFill>
          <a:schemeClr val="accent4"/>
        </a:solidFill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solidFill>
          <a:schemeClr val="accent4"/>
        </a:solidFill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solidFill>
          <a:schemeClr val="accent4"/>
        </a:solidFill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solidFill>
          <a:schemeClr val="accent4"/>
        </a:solidFill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solidFill>
          <a:schemeClr val="accent4"/>
        </a:solidFill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solidFill>
          <a:schemeClr val="accent4"/>
        </a:solidFill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Eclesiastés 11:8 pero aunque un hombre viva muchos años, y en todos ellos tenga gozo, acuérdese sin embargo que los días de las tinieblas serán muchos. Todo cuanto viene es vanidad.</a:t>
            </a:r>
          </a:p>
          <a:p>
            <a:pPr/>
            <a:r>
              <a:t>Santiago 4:14 cuando no sabéis lo que será mañana. Porque ¿qué es vuestra vida? Ciertamente es neblina que se aparece por un poco de tiempo, y luego se desvanece.</a:t>
            </a:r>
          </a:p>
          <a:p>
            <a:pPr/>
            <a:r>
              <a:t>2Sa 14:14  </a:t>
            </a:r>
            <a:r>
              <a:rPr u="sng">
                <a:latin typeface="Avenir Heavy"/>
                <a:ea typeface="Avenir Heavy"/>
                <a:cs typeface="Avenir Heavy"/>
                <a:sym typeface="Avenir Heavy"/>
              </a:rPr>
              <a:t>Porque de cierto morimos, y somos como aguas derramadas por tierra, que no pueden volver a recogerse</a:t>
            </a:r>
            <a:r>
              <a:t>; ni Dios quita la vida, sino que provee medios para no alejar de sí al desterrado.</a:t>
            </a:r>
          </a:p>
          <a:p>
            <a:pPr/>
            <a:r>
              <a:t>Hebreos 11:13 Conforme a la fe murieron todos éstos sin haber recibido lo prometido, sino mirándolo de lejos, y creyéndolo, y saludándolo, y confesando que eran </a:t>
            </a:r>
            <a:r>
              <a:rPr u="sng">
                <a:latin typeface="Avenir Heavy"/>
                <a:ea typeface="Avenir Heavy"/>
                <a:cs typeface="Avenir Heavy"/>
                <a:sym typeface="Avenir Heavy"/>
              </a:rPr>
              <a:t>extranjeros y peregrinos sobre la tierra.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Death Is A Short Step!!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La muerte! No sabemos cuándo tendremos que enfrentarla solo sabemos que vendrá  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Cuando Dios creó al hombre, dice la escritura que lo hizo del polvo de la tierra 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Gen 3:19</a:t>
            </a:r>
          </a:p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  Con el sudor de tu rostro comerás el pan hasta que vuelvas a la tierra, porque de ella fuiste tomado; pues polvo eres, y al polvo volverás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With But One Exception – Death Is An Inevitable Step!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Death Is A Short Step!!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Lack of knowledge –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Lack of control –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Vulnerable -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With But One Exception – Death Is An Inevitable Step!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" name="Shape 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Death Is a Destiny Sealing Step</a:t>
            </a:r>
            <a:r>
              <a:t>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 the Lord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Death Is a Solemn Step</a:t>
            </a:r>
            <a:r>
              <a:t> </a:t>
            </a:r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t>In the Lord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If Death Were To Overtake You Today????</a:t>
            </a:r>
            <a:endParaRPr b="1"/>
          </a:p>
          <a:p>
            <a: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Are You Ready To Face The Judgment??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" name="Shape 1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Death Is A Short Step!!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B2B2B2"/>
            </a:gs>
            <a:gs pos="100000">
              <a:srgbClr val="C7C7C7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200" y="2438400"/>
            <a:ext cx="3733800" cy="441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verseid:19.39.4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"/>
          <p:cNvSpPr txBox="1"/>
          <p:nvPr/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>
              <a:defRPr sz="1800"/>
            </a:pPr>
            <a:r>
              <a:rPr sz="1400"/>
              <a:t>2</a:t>
            </a:r>
          </a:p>
        </p:txBody>
      </p:sp>
      <p:pic>
        <p:nvPicPr>
          <p:cNvPr id="2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200" y="665162"/>
            <a:ext cx="4114800" cy="61309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Group"/>
          <p:cNvGrpSpPr/>
          <p:nvPr/>
        </p:nvGrpSpPr>
        <p:grpSpPr>
          <a:xfrm>
            <a:off x="304800" y="1066800"/>
            <a:ext cx="4876800" cy="2971800"/>
            <a:chOff x="0" y="0"/>
            <a:chExt cx="4876800" cy="2971800"/>
          </a:xfrm>
        </p:grpSpPr>
        <p:sp>
          <p:nvSpPr>
            <p:cNvPr id="23" name="Rounded Rectangle"/>
            <p:cNvSpPr/>
            <p:nvPr/>
          </p:nvSpPr>
          <p:spPr>
            <a:xfrm>
              <a:off x="0" y="0"/>
              <a:ext cx="4876800" cy="2971800"/>
            </a:xfrm>
            <a:prstGeom prst="roundRect">
              <a:avLst>
                <a:gd name="adj" fmla="val 10704"/>
              </a:avLst>
            </a:prstGeom>
            <a:solidFill>
              <a:schemeClr val="accent3">
                <a:alpha val="72155"/>
              </a:schemeClr>
            </a:solidFill>
            <a:ln w="9525" cap="flat">
              <a:solidFill>
                <a:schemeClr val="accent4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>
                  <a:solidFill>
                    <a:srgbClr val="7030A0"/>
                  </a:solidFill>
                  <a:latin typeface="Algerian"/>
                  <a:ea typeface="Algerian"/>
                  <a:cs typeface="Algerian"/>
                  <a:sym typeface="Algerian"/>
                </a:defRPr>
              </a:pPr>
            </a:p>
          </p:txBody>
        </p:sp>
        <p:sp>
          <p:nvSpPr>
            <p:cNvPr id="24" name="ive Jehová y vive…"/>
            <p:cNvSpPr txBox="1"/>
            <p:nvPr/>
          </p:nvSpPr>
          <p:spPr>
            <a:xfrm>
              <a:off x="93144" y="474979"/>
              <a:ext cx="4102061" cy="2021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/>
              <a:r>
                <a:rPr sz="3200">
                  <a:solidFill>
                    <a:srgbClr val="7030A0"/>
                  </a:solidFill>
                  <a:latin typeface="Algerian"/>
                  <a:ea typeface="Algerian"/>
                  <a:cs typeface="Algerian"/>
                  <a:sym typeface="Algerian"/>
                </a:rPr>
                <a:t>       ive Jehová y vive </a:t>
              </a:r>
              <a:endParaRPr sz="32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endParaRPr>
            </a:p>
            <a:p>
              <a:pPr/>
              <a:r>
                <a:rPr sz="3200">
                  <a:solidFill>
                    <a:srgbClr val="7030A0"/>
                  </a:solidFill>
                  <a:latin typeface="Algerian"/>
                  <a:ea typeface="Algerian"/>
                  <a:cs typeface="Algerian"/>
                  <a:sym typeface="Algerian"/>
                </a:rPr>
                <a:t>tu alma, que apenas </a:t>
              </a:r>
              <a:endParaRPr sz="32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endParaRPr>
            </a:p>
            <a:p>
              <a:pPr/>
              <a:r>
                <a:rPr sz="3200">
                  <a:solidFill>
                    <a:srgbClr val="7030A0"/>
                  </a:solidFill>
                  <a:latin typeface="Algerian"/>
                  <a:ea typeface="Algerian"/>
                  <a:cs typeface="Algerian"/>
                  <a:sym typeface="Algerian"/>
                </a:rPr>
                <a:t>hay un paso entre </a:t>
              </a:r>
              <a:endParaRPr sz="32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endParaRPr>
            </a:p>
            <a:p>
              <a:pPr/>
              <a:r>
                <a:rPr sz="3200">
                  <a:solidFill>
                    <a:srgbClr val="7030A0"/>
                  </a:solidFill>
                  <a:latin typeface="Algerian"/>
                  <a:ea typeface="Algerian"/>
                  <a:cs typeface="Algerian"/>
                  <a:sym typeface="Algerian"/>
                </a:rPr>
                <a:t>mí y la muerte</a:t>
              </a:r>
            </a:p>
          </p:txBody>
        </p:sp>
      </p:grpSp>
      <p:sp>
        <p:nvSpPr>
          <p:cNvPr id="26" name="v"/>
          <p:cNvSpPr txBox="1"/>
          <p:nvPr/>
        </p:nvSpPr>
        <p:spPr>
          <a:xfrm>
            <a:off x="704006" y="914400"/>
            <a:ext cx="598697" cy="1437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8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defRPr>
            </a:lvl1pPr>
          </a:lstStyle>
          <a:p>
            <a:pPr>
              <a:defRPr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88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v</a:t>
            </a:r>
          </a:p>
        </p:txBody>
      </p:sp>
      <p:pic>
        <p:nvPicPr>
          <p:cNvPr id="2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2728" y="4289725"/>
            <a:ext cx="5846763" cy="1603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5"/>
          <p:cNvSpPr txBox="1"/>
          <p:nvPr/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>
              <a:defRPr sz="1800"/>
            </a:pPr>
            <a:r>
              <a:rPr sz="1400"/>
              <a:t>5</a:t>
            </a:r>
          </a:p>
        </p:txBody>
      </p:sp>
      <p:pic>
        <p:nvPicPr>
          <p:cNvPr id="9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6437" y="36512"/>
            <a:ext cx="4627563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Rounded Rectangle"/>
          <p:cNvSpPr/>
          <p:nvPr/>
        </p:nvSpPr>
        <p:spPr>
          <a:xfrm>
            <a:off x="152400" y="2667000"/>
            <a:ext cx="5486400" cy="4038600"/>
          </a:xfrm>
          <a:prstGeom prst="roundRect">
            <a:avLst>
              <a:gd name="adj" fmla="val 10704"/>
            </a:avLst>
          </a:prstGeom>
          <a:solidFill>
            <a:schemeClr val="accent3">
              <a:alpha val="72155"/>
            </a:schemeClr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00" name="Nuestra Muerte puede ser hoy, Próxima semana, en,…"/>
          <p:cNvSpPr txBox="1"/>
          <p:nvPr/>
        </p:nvSpPr>
        <p:spPr>
          <a:xfrm>
            <a:off x="152400" y="3048000"/>
            <a:ext cx="5410200" cy="2418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</a:pPr>
            <a:r>
              <a:rPr b="1" sz="2800">
                <a:latin typeface="Berlin Sans FB Demi"/>
                <a:ea typeface="Berlin Sans FB Demi"/>
                <a:cs typeface="Berlin Sans FB Demi"/>
                <a:sym typeface="Berlin Sans FB Demi"/>
              </a:rPr>
              <a:t>Nuestra Muerte puede ser hoy, Próxima semana, en, </a:t>
            </a:r>
            <a:endParaRPr b="1" sz="28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algn="ctr">
              <a:spcBef>
                <a:spcPts val="600"/>
              </a:spcBef>
            </a:pPr>
            <a:r>
              <a:rPr b="1" sz="2800">
                <a:latin typeface="Berlin Sans FB Demi"/>
                <a:ea typeface="Berlin Sans FB Demi"/>
                <a:cs typeface="Berlin Sans FB Demi"/>
                <a:sym typeface="Berlin Sans FB Demi"/>
              </a:rPr>
              <a:t>O dentro de muchos años!!</a:t>
            </a:r>
            <a:endParaRPr b="1" sz="28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lvl="1" marL="609600" indent="-495300">
              <a:spcBef>
                <a:spcPts val="600"/>
              </a:spcBef>
              <a:buClr>
                <a:srgbClr val="CC0099"/>
              </a:buClr>
              <a:buSzPct val="100000"/>
              <a:buFont typeface="Helvetica"/>
              <a:buChar char="•"/>
            </a:pPr>
            <a:r>
              <a:rPr sz="2600">
                <a:latin typeface="Humanst521 BT"/>
                <a:ea typeface="Humanst521 BT"/>
                <a:cs typeface="Humanst521 BT"/>
                <a:sym typeface="Humanst521 BT"/>
              </a:rPr>
              <a:t>Muertes: 2,468,435</a:t>
            </a:r>
            <a:endParaRPr baseline="30000" sz="2000">
              <a:latin typeface="Humanst521 BT"/>
              <a:ea typeface="Humanst521 BT"/>
              <a:cs typeface="Humanst521 BT"/>
              <a:sym typeface="Humanst521 BT"/>
            </a:endParaRPr>
          </a:p>
          <a:p>
            <a:pPr lvl="1" marL="609600" indent="-495300">
              <a:spcBef>
                <a:spcPts val="600"/>
              </a:spcBef>
              <a:buClr>
                <a:srgbClr val="CC0099"/>
              </a:buClr>
              <a:buSzPct val="100000"/>
              <a:buFont typeface="Helvetica"/>
              <a:buChar char="•"/>
            </a:pPr>
            <a:r>
              <a:rPr sz="2600">
                <a:latin typeface="Humanst521 BT"/>
                <a:ea typeface="Humanst521 BT"/>
                <a:cs typeface="Humanst521 BT"/>
                <a:sym typeface="Humanst521 BT"/>
              </a:rPr>
              <a:t> Muerte en Auto: 33,687  </a:t>
            </a:r>
          </a:p>
        </p:txBody>
      </p:sp>
      <p:sp>
        <p:nvSpPr>
          <p:cNvPr id="101" name="Salmos 39:4…"/>
          <p:cNvSpPr txBox="1"/>
          <p:nvPr/>
        </p:nvSpPr>
        <p:spPr>
          <a:xfrm>
            <a:off x="5562600" y="228600"/>
            <a:ext cx="3200400" cy="3348736"/>
          </a:xfrm>
          <a:prstGeom prst="rect">
            <a:avLst/>
          </a:prstGeom>
          <a:solidFill>
            <a:schemeClr val="accent4">
              <a:alpha val="7294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800"/>
              </a:spcBef>
            </a:pPr>
            <a:r>
              <a:rPr b="1" sz="2800">
                <a:solidFill>
                  <a:schemeClr val="accent3"/>
                </a:solidFill>
                <a:latin typeface="Berlin Sans FB Demi"/>
                <a:ea typeface="Berlin Sans FB Demi"/>
                <a:cs typeface="Berlin Sans FB Demi"/>
                <a:sym typeface="Berlin Sans FB Demi"/>
              </a:rPr>
              <a:t>Salmos 39:4   </a:t>
            </a:r>
            <a:endParaRPr b="1" sz="2800">
              <a:solidFill>
                <a:schemeClr val="accent3"/>
              </a:solidFill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>
              <a:spcBef>
                <a:spcPts val="1800"/>
              </a:spcBef>
            </a:pPr>
            <a:r>
              <a:rPr b="1" sz="2800">
                <a:solidFill>
                  <a:schemeClr val="accent3"/>
                </a:solidFill>
                <a:latin typeface="Berlin Sans FB Demi"/>
                <a:ea typeface="Berlin Sans FB Demi"/>
                <a:cs typeface="Berlin Sans FB Demi"/>
                <a:sym typeface="Berlin Sans FB Demi"/>
              </a:rPr>
              <a:t>    "</a:t>
            </a:r>
            <a:r>
              <a:rPr b="1" sz="2800">
                <a:solidFill>
                  <a:schemeClr val="accent3"/>
                </a:solidFill>
                <a:latin typeface="Berlin Sans FB Demi"/>
                <a:ea typeface="Berlin Sans FB Demi"/>
                <a:cs typeface="Berlin Sans FB Demi"/>
                <a:sym typeface="Berlin Sans FB Demi"/>
              </a:rPr>
              <a:t>Hazme saber, Jehová, mi fin, Y cuánta sea la medida de mis días;  Sepa yo cuán frágil soy</a:t>
            </a:r>
            <a:r>
              <a:rPr b="1" sz="2800">
                <a:solidFill>
                  <a:schemeClr val="accent3"/>
                </a:solidFill>
                <a:latin typeface="Berlin Sans FB Demi"/>
                <a:ea typeface="Berlin Sans FB Demi"/>
                <a:cs typeface="Berlin Sans FB Demi"/>
                <a:sym typeface="Berlin Sans FB Demi"/>
              </a:rPr>
              <a:t>. </a:t>
            </a:r>
          </a:p>
        </p:txBody>
      </p:sp>
      <p:pic>
        <p:nvPicPr>
          <p:cNvPr id="10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2238" y="-201613"/>
            <a:ext cx="5383213" cy="3249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" grpId="2"/>
      <p:bldP build="p" bldLvl="5" animBg="1" rev="0" advAuto="0" spid="1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6"/>
          <p:cNvSpPr txBox="1"/>
          <p:nvPr/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>
              <a:defRPr sz="1800"/>
            </a:pPr>
            <a:r>
              <a:rPr sz="1400"/>
              <a:t>6</a:t>
            </a:r>
          </a:p>
        </p:txBody>
      </p:sp>
      <p:pic>
        <p:nvPicPr>
          <p:cNvPr id="10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6437" y="46037"/>
            <a:ext cx="4627563" cy="685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0" name="Group"/>
          <p:cNvGrpSpPr/>
          <p:nvPr/>
        </p:nvGrpSpPr>
        <p:grpSpPr>
          <a:xfrm>
            <a:off x="152400" y="2159000"/>
            <a:ext cx="5486400" cy="4546600"/>
            <a:chOff x="0" y="0"/>
            <a:chExt cx="5486400" cy="4546600"/>
          </a:xfrm>
        </p:grpSpPr>
        <p:sp>
          <p:nvSpPr>
            <p:cNvPr id="108" name="Rounded Rectangle"/>
            <p:cNvSpPr/>
            <p:nvPr/>
          </p:nvSpPr>
          <p:spPr>
            <a:xfrm>
              <a:off x="0" y="0"/>
              <a:ext cx="5486400" cy="4546600"/>
            </a:xfrm>
            <a:prstGeom prst="roundRect">
              <a:avLst>
                <a:gd name="adj" fmla="val 10704"/>
              </a:avLst>
            </a:prstGeom>
            <a:solidFill>
              <a:schemeClr val="accent3">
                <a:alpha val="72155"/>
              </a:schemeClr>
            </a:solidFill>
            <a:ln w="9525" cap="flat">
              <a:solidFill>
                <a:schemeClr val="accent4"/>
              </a:solidFill>
              <a:prstDash val="solid"/>
              <a:round/>
            </a:ln>
            <a:effectLst>
              <a:outerShdw sx="100000" sy="100000" kx="0" ky="0" algn="b" rotWithShape="0" blurRad="63500" dist="107763" dir="2700000">
                <a:srgbClr val="80808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09" name="Algunas causas mayores de muerte…"/>
            <p:cNvSpPr txBox="1"/>
            <p:nvPr/>
          </p:nvSpPr>
          <p:spPr>
            <a:xfrm>
              <a:off x="142500" y="98965"/>
              <a:ext cx="4966505" cy="43486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/>
              <a:r>
                <a:rPr sz="2400"/>
                <a:t>Algunas causas mayores de muerte</a:t>
              </a:r>
              <a:endParaRPr sz="2400"/>
            </a:p>
            <a:p>
              <a:pPr/>
              <a:endParaRPr sz="2400"/>
            </a:p>
            <a:p>
              <a:pPr/>
              <a:r>
                <a:rPr sz="2400"/>
                <a:t>1.Enfermedades del Corazón</a:t>
              </a:r>
              <a:endParaRPr sz="2400"/>
            </a:p>
            <a:p>
              <a:pPr/>
              <a:r>
                <a:rPr sz="2400"/>
                <a:t>2.Cancer maligno</a:t>
              </a:r>
              <a:endParaRPr sz="2400"/>
            </a:p>
            <a:p>
              <a:pPr/>
              <a:r>
                <a:rPr sz="2400"/>
                <a:t>3.Ataques crónicos respiratorios</a:t>
              </a:r>
              <a:endParaRPr sz="2400"/>
            </a:p>
            <a:p>
              <a:pPr/>
              <a:r>
                <a:rPr sz="2400"/>
                <a:t>4.Cerebrovasculares (stroke)</a:t>
              </a:r>
              <a:endParaRPr sz="2400"/>
            </a:p>
            <a:p>
              <a:pPr/>
              <a:r>
                <a:rPr sz="2400"/>
                <a:t>5.Accidentes laborales</a:t>
              </a:r>
              <a:endParaRPr sz="2400"/>
            </a:p>
            <a:p>
              <a:pPr/>
              <a:r>
                <a:rPr sz="2400"/>
                <a:t>6.Alzheimer</a:t>
              </a:r>
              <a:endParaRPr sz="2400"/>
            </a:p>
            <a:p>
              <a:pPr/>
              <a:r>
                <a:rPr sz="2400"/>
                <a:t>7.Diabetes</a:t>
              </a:r>
              <a:endParaRPr sz="2400"/>
            </a:p>
            <a:p>
              <a:pPr/>
              <a:r>
                <a:rPr sz="2400"/>
                <a:t>8.Accidentes en auto</a:t>
              </a:r>
              <a:endParaRPr sz="2400"/>
            </a:p>
            <a:p>
              <a:pPr/>
              <a:r>
                <a:rPr sz="2400"/>
                <a:t>9. Asesinato</a:t>
              </a:r>
              <a:endParaRPr sz="2400"/>
            </a:p>
          </p:txBody>
        </p:sp>
      </p:grpSp>
      <p:sp>
        <p:nvSpPr>
          <p:cNvPr id="111" name="Salmos 39:4…"/>
          <p:cNvSpPr txBox="1"/>
          <p:nvPr/>
        </p:nvSpPr>
        <p:spPr>
          <a:xfrm>
            <a:off x="5791200" y="487362"/>
            <a:ext cx="3200400" cy="3348737"/>
          </a:xfrm>
          <a:prstGeom prst="rect">
            <a:avLst/>
          </a:prstGeom>
          <a:solidFill>
            <a:schemeClr val="accent4">
              <a:alpha val="7294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800"/>
              </a:spcBef>
            </a:pPr>
            <a:r>
              <a:rPr b="1" sz="2800">
                <a:solidFill>
                  <a:schemeClr val="accent3"/>
                </a:solidFill>
                <a:latin typeface="Berlin Sans FB Demi"/>
                <a:ea typeface="Berlin Sans FB Demi"/>
                <a:cs typeface="Berlin Sans FB Demi"/>
                <a:sym typeface="Berlin Sans FB Demi"/>
              </a:rPr>
              <a:t>Salmos 39:4   </a:t>
            </a:r>
            <a:endParaRPr b="1" sz="2800">
              <a:solidFill>
                <a:schemeClr val="accent3"/>
              </a:solidFill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>
              <a:spcBef>
                <a:spcPts val="1800"/>
              </a:spcBef>
            </a:pPr>
            <a:r>
              <a:rPr b="1" sz="2800">
                <a:solidFill>
                  <a:schemeClr val="accent3"/>
                </a:solidFill>
                <a:latin typeface="Berlin Sans FB Demi"/>
                <a:ea typeface="Berlin Sans FB Demi"/>
                <a:cs typeface="Berlin Sans FB Demi"/>
                <a:sym typeface="Berlin Sans FB Demi"/>
              </a:rPr>
              <a:t>    "</a:t>
            </a:r>
            <a:r>
              <a:rPr b="1" sz="2800">
                <a:solidFill>
                  <a:schemeClr val="accent3"/>
                </a:solidFill>
                <a:latin typeface="Berlin Sans FB Demi"/>
                <a:ea typeface="Berlin Sans FB Demi"/>
                <a:cs typeface="Berlin Sans FB Demi"/>
                <a:sym typeface="Berlin Sans FB Demi"/>
              </a:rPr>
              <a:t>Hazme saber, Jehová, mi fin, Y cuánta sea la medida de mis días;  Sepa yo cuán frágil soy</a:t>
            </a:r>
            <a:r>
              <a:rPr b="1" sz="2800">
                <a:solidFill>
                  <a:schemeClr val="accent3"/>
                </a:solidFill>
                <a:latin typeface="Berlin Sans FB Demi"/>
                <a:ea typeface="Berlin Sans FB Demi"/>
                <a:cs typeface="Berlin Sans FB Demi"/>
                <a:sym typeface="Berlin Sans FB Demi"/>
              </a:rPr>
              <a:t>. </a:t>
            </a:r>
          </a:p>
        </p:txBody>
      </p:sp>
      <p:pic>
        <p:nvPicPr>
          <p:cNvPr id="11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122238"/>
            <a:ext cx="5048250" cy="2652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2000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1" grpId="2"/>
      <p:bldP build="whole" bldLvl="1" animBg="1" rev="0" advAuto="0" spid="1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on McClain"/>
          <p:cNvSpPr txBox="1"/>
          <p:nvPr/>
        </p:nvSpPr>
        <p:spPr>
          <a:xfrm>
            <a:off x="0" y="6477000"/>
            <a:ext cx="36576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Comic Sans MS"/>
                <a:ea typeface="Comic Sans MS"/>
                <a:cs typeface="Comic Sans MS"/>
                <a:sym typeface="Comic Sans MS"/>
              </a:rPr>
              <a:t>Don McClain</a:t>
            </a:r>
          </a:p>
        </p:txBody>
      </p:sp>
      <p:sp>
        <p:nvSpPr>
          <p:cNvPr id="117" name="W. 65th St church of Christ - June, 4, 2006"/>
          <p:cNvSpPr txBox="1"/>
          <p:nvPr/>
        </p:nvSpPr>
        <p:spPr>
          <a:xfrm>
            <a:off x="5181600" y="6477000"/>
            <a:ext cx="39624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Comic Sans MS"/>
                <a:ea typeface="Comic Sans MS"/>
                <a:cs typeface="Comic Sans MS"/>
                <a:sym typeface="Comic Sans MS"/>
              </a:rPr>
              <a:t>W. 65th St church of Christ - June, 4, 2006</a:t>
            </a:r>
          </a:p>
        </p:txBody>
      </p:sp>
      <p:sp>
        <p:nvSpPr>
          <p:cNvPr id="118" name="11"/>
          <p:cNvSpPr txBox="1"/>
          <p:nvPr/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>
              <a:defRPr sz="1800"/>
            </a:pPr>
            <a:r>
              <a:rPr sz="1400"/>
              <a:t>11</a:t>
            </a:r>
          </a:p>
        </p:txBody>
      </p:sp>
      <p:sp>
        <p:nvSpPr>
          <p:cNvPr id="119" name="Rectangle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 txBox="1"/>
          <p:nvPr/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>
              <a:defRPr sz="1800"/>
            </a:pPr>
            <a:r>
              <a:rPr sz="1400"/>
              <a:t>1</a:t>
            </a:r>
          </a:p>
        </p:txBody>
      </p:sp>
      <p:pic>
        <p:nvPicPr>
          <p:cNvPr id="3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8600" y="-152400"/>
            <a:ext cx="462756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47663" y="1627187"/>
            <a:ext cx="5999163" cy="407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68288" y="103187"/>
            <a:ext cx="5846763" cy="1603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"/>
          <p:cNvSpPr txBox="1"/>
          <p:nvPr/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>
              <a:defRPr sz="1800"/>
            </a:pPr>
            <a:r>
              <a:rPr sz="1400"/>
              <a:t>3</a:t>
            </a:r>
          </a:p>
        </p:txBody>
      </p:sp>
      <p:pic>
        <p:nvPicPr>
          <p:cNvPr id="3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3400" y="-457200"/>
            <a:ext cx="46275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ounded Rectangle"/>
          <p:cNvSpPr/>
          <p:nvPr/>
        </p:nvSpPr>
        <p:spPr>
          <a:xfrm>
            <a:off x="-6350" y="1646237"/>
            <a:ext cx="5791200" cy="4495801"/>
          </a:xfrm>
          <a:prstGeom prst="roundRect">
            <a:avLst>
              <a:gd name="adj" fmla="val 10704"/>
            </a:avLst>
          </a:prstGeom>
          <a:solidFill>
            <a:schemeClr val="accent3">
              <a:alpha val="72155"/>
            </a:schemeClr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1" name="¿Qué hombre vivirá y no verá muerte? (Sal 89:48)…"/>
          <p:cNvSpPr txBox="1"/>
          <p:nvPr/>
        </p:nvSpPr>
        <p:spPr>
          <a:xfrm>
            <a:off x="152400" y="1828800"/>
            <a:ext cx="5791200" cy="362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100"/>
              </a:spcBef>
            </a:pP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¿Qué hombre vivirá y no verá muerte?</a:t>
            </a:r>
            <a:br>
              <a:rPr sz="2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1" sz="2800">
                <a:latin typeface="Times New Roman"/>
                <a:ea typeface="Times New Roman"/>
                <a:cs typeface="Times New Roman"/>
                <a:sym typeface="Times New Roman"/>
              </a:rPr>
              <a:t>(Sal 89:48) 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1100"/>
              </a:spcBef>
            </a:pP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Porque yo sé que me conduces a la muerte, Y a la casa determinada a todo viviente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b="1" i="1" sz="2800">
                <a:latin typeface="Times New Roman"/>
                <a:ea typeface="Times New Roman"/>
                <a:cs typeface="Times New Roman"/>
                <a:sym typeface="Times New Roman"/>
              </a:rPr>
              <a:t>(Job 30:23).</a:t>
            </a:r>
            <a:endParaRPr b="1" i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1100"/>
              </a:spcBef>
            </a:pP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“E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stá establecido para los hombres que mueran una sola vez, y después de esto el juicio</a:t>
            </a:r>
            <a:r>
              <a:rPr sz="2800">
                <a:latin typeface="Times New Roman"/>
                <a:ea typeface="Times New Roman"/>
                <a:cs typeface="Times New Roman"/>
                <a:sym typeface="Times New Roman"/>
              </a:rPr>
              <a:t>…” </a:t>
            </a:r>
            <a:r>
              <a:rPr b="1" i="1" sz="2800">
                <a:latin typeface="Times New Roman"/>
                <a:ea typeface="Times New Roman"/>
                <a:cs typeface="Times New Roman"/>
                <a:sym typeface="Times New Roman"/>
              </a:rPr>
              <a:t>(Hebreos 9:27).</a:t>
            </a:r>
          </a:p>
        </p:txBody>
      </p:sp>
      <p:sp>
        <p:nvSpPr>
          <p:cNvPr id="42" name="LA MUERTE ES…"/>
          <p:cNvSpPr txBox="1"/>
          <p:nvPr/>
        </p:nvSpPr>
        <p:spPr>
          <a:xfrm>
            <a:off x="0" y="0"/>
            <a:ext cx="4876800" cy="180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sz="320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LA MUERTE ES </a:t>
            </a:r>
            <a:endParaRPr sz="3200">
              <a:solidFill>
                <a:srgbClr val="7030A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/>
            <a:r>
              <a:rPr sz="320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INEVITABLE A </a:t>
            </a:r>
            <a:endParaRPr sz="3200">
              <a:solidFill>
                <a:srgbClr val="7030A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/>
            <a:r>
              <a:rPr sz="320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TODO HOMBRE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" grpId="2"/>
      <p:bldP build="whole" bldLvl="1" animBg="1" rev="0" advAuto="0"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n McClain"/>
          <p:cNvSpPr txBox="1"/>
          <p:nvPr/>
        </p:nvSpPr>
        <p:spPr>
          <a:xfrm>
            <a:off x="0" y="6477000"/>
            <a:ext cx="36576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 sz="1400">
                <a:latin typeface="Comic Sans MS"/>
                <a:ea typeface="Comic Sans MS"/>
                <a:cs typeface="Comic Sans MS"/>
                <a:sym typeface="Comic Sans MS"/>
              </a:rPr>
              <a:t>Don McClain</a:t>
            </a:r>
          </a:p>
        </p:txBody>
      </p:sp>
      <p:sp>
        <p:nvSpPr>
          <p:cNvPr id="47" name="4"/>
          <p:cNvSpPr txBox="1"/>
          <p:nvPr/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>
              <a:defRPr sz="1800"/>
            </a:pPr>
            <a:r>
              <a:rPr sz="1400"/>
              <a:t>4</a:t>
            </a:r>
          </a:p>
        </p:txBody>
      </p:sp>
      <p:pic>
        <p:nvPicPr>
          <p:cNvPr id="4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8512" y="339725"/>
            <a:ext cx="462756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" y="1371600"/>
            <a:ext cx="5867400" cy="54102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"/>
          <p:cNvSpPr/>
          <p:nvPr/>
        </p:nvSpPr>
        <p:spPr>
          <a:xfrm>
            <a:off x="1905000" y="3810000"/>
            <a:ext cx="3352335" cy="30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9453"/>
                </a:moveTo>
                <a:cubicBezTo>
                  <a:pt x="21375" y="18895"/>
                  <a:pt x="20850" y="18380"/>
                  <a:pt x="19950" y="17907"/>
                </a:cubicBezTo>
                <a:cubicBezTo>
                  <a:pt x="18900" y="17607"/>
                  <a:pt x="17587" y="17349"/>
                  <a:pt x="16199" y="17262"/>
                </a:cubicBezTo>
                <a:cubicBezTo>
                  <a:pt x="14699" y="17349"/>
                  <a:pt x="13499" y="17607"/>
                  <a:pt x="12412" y="17907"/>
                </a:cubicBezTo>
                <a:cubicBezTo>
                  <a:pt x="11474" y="18380"/>
                  <a:pt x="10912" y="18895"/>
                  <a:pt x="10801" y="19453"/>
                </a:cubicBezTo>
                <a:cubicBezTo>
                  <a:pt x="10613" y="19968"/>
                  <a:pt x="10051" y="20528"/>
                  <a:pt x="9188" y="20913"/>
                </a:cubicBezTo>
                <a:cubicBezTo>
                  <a:pt x="8101" y="21213"/>
                  <a:pt x="6826" y="21428"/>
                  <a:pt x="5401" y="21600"/>
                </a:cubicBezTo>
                <a:cubicBezTo>
                  <a:pt x="3938" y="21428"/>
                  <a:pt x="2700" y="21213"/>
                  <a:pt x="1612" y="20913"/>
                </a:cubicBezTo>
                <a:cubicBezTo>
                  <a:pt x="675" y="20528"/>
                  <a:pt x="150" y="19968"/>
                  <a:pt x="0" y="19453"/>
                </a:cubicBezTo>
                <a:lnTo>
                  <a:pt x="0" y="2147"/>
                </a:lnTo>
                <a:cubicBezTo>
                  <a:pt x="150" y="2705"/>
                  <a:pt x="675" y="3220"/>
                  <a:pt x="1612" y="3608"/>
                </a:cubicBezTo>
                <a:cubicBezTo>
                  <a:pt x="2700" y="3951"/>
                  <a:pt x="3938" y="4166"/>
                  <a:pt x="5401" y="4338"/>
                </a:cubicBezTo>
                <a:cubicBezTo>
                  <a:pt x="6826" y="4166"/>
                  <a:pt x="8101" y="3951"/>
                  <a:pt x="9188" y="3608"/>
                </a:cubicBezTo>
                <a:cubicBezTo>
                  <a:pt x="10051" y="3220"/>
                  <a:pt x="10613" y="2705"/>
                  <a:pt x="10801" y="2147"/>
                </a:cubicBezTo>
                <a:cubicBezTo>
                  <a:pt x="10912" y="1632"/>
                  <a:pt x="11474" y="1072"/>
                  <a:pt x="12412" y="600"/>
                </a:cubicBezTo>
                <a:cubicBezTo>
                  <a:pt x="13499" y="300"/>
                  <a:pt x="14699" y="85"/>
                  <a:pt x="16199" y="0"/>
                </a:cubicBezTo>
                <a:cubicBezTo>
                  <a:pt x="17587" y="85"/>
                  <a:pt x="18900" y="300"/>
                  <a:pt x="19950" y="600"/>
                </a:cubicBezTo>
                <a:cubicBezTo>
                  <a:pt x="20850" y="1072"/>
                  <a:pt x="21375" y="1632"/>
                  <a:pt x="21600" y="2147"/>
                </a:cubicBezTo>
                <a:close/>
              </a:path>
            </a:pathLst>
          </a:custGeom>
          <a:solidFill>
            <a:srgbClr val="FFFF00">
              <a:alpha val="6313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" name="Shape"/>
          <p:cNvSpPr/>
          <p:nvPr/>
        </p:nvSpPr>
        <p:spPr>
          <a:xfrm>
            <a:off x="838200" y="4191000"/>
            <a:ext cx="2285683" cy="30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9453"/>
                </a:moveTo>
                <a:cubicBezTo>
                  <a:pt x="21375" y="18895"/>
                  <a:pt x="20850" y="18380"/>
                  <a:pt x="19950" y="17907"/>
                </a:cubicBezTo>
                <a:cubicBezTo>
                  <a:pt x="18900" y="17607"/>
                  <a:pt x="17587" y="17349"/>
                  <a:pt x="16199" y="17262"/>
                </a:cubicBezTo>
                <a:cubicBezTo>
                  <a:pt x="14699" y="17349"/>
                  <a:pt x="13499" y="17607"/>
                  <a:pt x="12412" y="17907"/>
                </a:cubicBezTo>
                <a:cubicBezTo>
                  <a:pt x="11474" y="18380"/>
                  <a:pt x="10912" y="18895"/>
                  <a:pt x="10801" y="19453"/>
                </a:cubicBezTo>
                <a:cubicBezTo>
                  <a:pt x="10613" y="19968"/>
                  <a:pt x="10051" y="20528"/>
                  <a:pt x="9188" y="20913"/>
                </a:cubicBezTo>
                <a:cubicBezTo>
                  <a:pt x="8101" y="21213"/>
                  <a:pt x="6826" y="21428"/>
                  <a:pt x="5401" y="21600"/>
                </a:cubicBezTo>
                <a:cubicBezTo>
                  <a:pt x="3938" y="21428"/>
                  <a:pt x="2700" y="21213"/>
                  <a:pt x="1612" y="20913"/>
                </a:cubicBezTo>
                <a:cubicBezTo>
                  <a:pt x="675" y="20528"/>
                  <a:pt x="150" y="19968"/>
                  <a:pt x="0" y="19453"/>
                </a:cubicBezTo>
                <a:lnTo>
                  <a:pt x="0" y="2147"/>
                </a:lnTo>
                <a:cubicBezTo>
                  <a:pt x="150" y="2705"/>
                  <a:pt x="675" y="3220"/>
                  <a:pt x="1612" y="3608"/>
                </a:cubicBezTo>
                <a:cubicBezTo>
                  <a:pt x="2700" y="3951"/>
                  <a:pt x="3938" y="4166"/>
                  <a:pt x="5401" y="4338"/>
                </a:cubicBezTo>
                <a:cubicBezTo>
                  <a:pt x="6826" y="4166"/>
                  <a:pt x="8101" y="3951"/>
                  <a:pt x="9188" y="3608"/>
                </a:cubicBezTo>
                <a:cubicBezTo>
                  <a:pt x="10051" y="3220"/>
                  <a:pt x="10613" y="2705"/>
                  <a:pt x="10801" y="2147"/>
                </a:cubicBezTo>
                <a:cubicBezTo>
                  <a:pt x="10912" y="1632"/>
                  <a:pt x="11474" y="1072"/>
                  <a:pt x="12412" y="600"/>
                </a:cubicBezTo>
                <a:cubicBezTo>
                  <a:pt x="13499" y="300"/>
                  <a:pt x="14699" y="85"/>
                  <a:pt x="16199" y="0"/>
                </a:cubicBezTo>
                <a:cubicBezTo>
                  <a:pt x="17587" y="85"/>
                  <a:pt x="18900" y="300"/>
                  <a:pt x="19950" y="600"/>
                </a:cubicBezTo>
                <a:cubicBezTo>
                  <a:pt x="20850" y="1072"/>
                  <a:pt x="21375" y="1632"/>
                  <a:pt x="21600" y="2147"/>
                </a:cubicBezTo>
                <a:close/>
              </a:path>
            </a:pathLst>
          </a:custGeom>
          <a:solidFill>
            <a:srgbClr val="FFFF00">
              <a:alpha val="6313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" name="Shape"/>
          <p:cNvSpPr/>
          <p:nvPr/>
        </p:nvSpPr>
        <p:spPr>
          <a:xfrm>
            <a:off x="3200400" y="4191000"/>
            <a:ext cx="2057115" cy="30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9453"/>
                </a:moveTo>
                <a:cubicBezTo>
                  <a:pt x="21375" y="18895"/>
                  <a:pt x="20850" y="18380"/>
                  <a:pt x="19950" y="17907"/>
                </a:cubicBezTo>
                <a:cubicBezTo>
                  <a:pt x="18900" y="17607"/>
                  <a:pt x="17587" y="17349"/>
                  <a:pt x="16199" y="17262"/>
                </a:cubicBezTo>
                <a:cubicBezTo>
                  <a:pt x="14699" y="17349"/>
                  <a:pt x="13499" y="17607"/>
                  <a:pt x="12412" y="17907"/>
                </a:cubicBezTo>
                <a:cubicBezTo>
                  <a:pt x="11474" y="18380"/>
                  <a:pt x="10912" y="18895"/>
                  <a:pt x="10802" y="19453"/>
                </a:cubicBezTo>
                <a:cubicBezTo>
                  <a:pt x="10613" y="19968"/>
                  <a:pt x="10051" y="20528"/>
                  <a:pt x="9188" y="20913"/>
                </a:cubicBezTo>
                <a:cubicBezTo>
                  <a:pt x="8101" y="21213"/>
                  <a:pt x="6826" y="21428"/>
                  <a:pt x="5401" y="21600"/>
                </a:cubicBezTo>
                <a:cubicBezTo>
                  <a:pt x="3938" y="21428"/>
                  <a:pt x="2700" y="21213"/>
                  <a:pt x="1612" y="20913"/>
                </a:cubicBezTo>
                <a:cubicBezTo>
                  <a:pt x="675" y="20528"/>
                  <a:pt x="150" y="19968"/>
                  <a:pt x="0" y="19453"/>
                </a:cubicBezTo>
                <a:lnTo>
                  <a:pt x="0" y="2147"/>
                </a:lnTo>
                <a:cubicBezTo>
                  <a:pt x="150" y="2705"/>
                  <a:pt x="675" y="3220"/>
                  <a:pt x="1612" y="3608"/>
                </a:cubicBezTo>
                <a:cubicBezTo>
                  <a:pt x="2700" y="3951"/>
                  <a:pt x="3938" y="4166"/>
                  <a:pt x="5401" y="4338"/>
                </a:cubicBezTo>
                <a:cubicBezTo>
                  <a:pt x="6826" y="4166"/>
                  <a:pt x="8101" y="3951"/>
                  <a:pt x="9188" y="3608"/>
                </a:cubicBezTo>
                <a:cubicBezTo>
                  <a:pt x="10051" y="3220"/>
                  <a:pt x="10613" y="2705"/>
                  <a:pt x="10802" y="2147"/>
                </a:cubicBezTo>
                <a:cubicBezTo>
                  <a:pt x="10912" y="1632"/>
                  <a:pt x="11474" y="1072"/>
                  <a:pt x="12412" y="600"/>
                </a:cubicBezTo>
                <a:cubicBezTo>
                  <a:pt x="13499" y="300"/>
                  <a:pt x="14699" y="85"/>
                  <a:pt x="16199" y="0"/>
                </a:cubicBezTo>
                <a:cubicBezTo>
                  <a:pt x="17587" y="85"/>
                  <a:pt x="18900" y="300"/>
                  <a:pt x="19950" y="600"/>
                </a:cubicBezTo>
                <a:cubicBezTo>
                  <a:pt x="20850" y="1072"/>
                  <a:pt x="21375" y="1632"/>
                  <a:pt x="21600" y="2147"/>
                </a:cubicBezTo>
                <a:close/>
              </a:path>
            </a:pathLst>
          </a:custGeom>
          <a:solidFill>
            <a:srgbClr val="FFFF00">
              <a:alpha val="6313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" name="Shape"/>
          <p:cNvSpPr/>
          <p:nvPr/>
        </p:nvSpPr>
        <p:spPr>
          <a:xfrm>
            <a:off x="914400" y="4572000"/>
            <a:ext cx="4266608" cy="30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9453"/>
                </a:moveTo>
                <a:cubicBezTo>
                  <a:pt x="21375" y="18895"/>
                  <a:pt x="20850" y="18380"/>
                  <a:pt x="19950" y="17907"/>
                </a:cubicBezTo>
                <a:cubicBezTo>
                  <a:pt x="18900" y="17607"/>
                  <a:pt x="17587" y="17349"/>
                  <a:pt x="16199" y="17262"/>
                </a:cubicBezTo>
                <a:cubicBezTo>
                  <a:pt x="14699" y="17349"/>
                  <a:pt x="13499" y="17607"/>
                  <a:pt x="12412" y="17907"/>
                </a:cubicBezTo>
                <a:cubicBezTo>
                  <a:pt x="11474" y="18380"/>
                  <a:pt x="10912" y="18895"/>
                  <a:pt x="10802" y="19453"/>
                </a:cubicBezTo>
                <a:cubicBezTo>
                  <a:pt x="10613" y="19968"/>
                  <a:pt x="10051" y="20528"/>
                  <a:pt x="9188" y="20913"/>
                </a:cubicBezTo>
                <a:cubicBezTo>
                  <a:pt x="8101" y="21213"/>
                  <a:pt x="6826" y="21428"/>
                  <a:pt x="5401" y="21600"/>
                </a:cubicBezTo>
                <a:cubicBezTo>
                  <a:pt x="3938" y="21428"/>
                  <a:pt x="2700" y="21213"/>
                  <a:pt x="1612" y="20913"/>
                </a:cubicBezTo>
                <a:cubicBezTo>
                  <a:pt x="675" y="20528"/>
                  <a:pt x="150" y="19968"/>
                  <a:pt x="0" y="19453"/>
                </a:cubicBezTo>
                <a:lnTo>
                  <a:pt x="0" y="2147"/>
                </a:lnTo>
                <a:cubicBezTo>
                  <a:pt x="150" y="2705"/>
                  <a:pt x="675" y="3220"/>
                  <a:pt x="1612" y="3608"/>
                </a:cubicBezTo>
                <a:cubicBezTo>
                  <a:pt x="2700" y="3951"/>
                  <a:pt x="3938" y="4166"/>
                  <a:pt x="5401" y="4338"/>
                </a:cubicBezTo>
                <a:cubicBezTo>
                  <a:pt x="6826" y="4166"/>
                  <a:pt x="8101" y="3951"/>
                  <a:pt x="9188" y="3608"/>
                </a:cubicBezTo>
                <a:cubicBezTo>
                  <a:pt x="10051" y="3220"/>
                  <a:pt x="10613" y="2705"/>
                  <a:pt x="10802" y="2147"/>
                </a:cubicBezTo>
                <a:cubicBezTo>
                  <a:pt x="10912" y="1632"/>
                  <a:pt x="11474" y="1072"/>
                  <a:pt x="12412" y="600"/>
                </a:cubicBezTo>
                <a:cubicBezTo>
                  <a:pt x="13499" y="300"/>
                  <a:pt x="14699" y="85"/>
                  <a:pt x="16199" y="0"/>
                </a:cubicBezTo>
                <a:cubicBezTo>
                  <a:pt x="17587" y="85"/>
                  <a:pt x="18900" y="300"/>
                  <a:pt x="19950" y="600"/>
                </a:cubicBezTo>
                <a:cubicBezTo>
                  <a:pt x="20850" y="1072"/>
                  <a:pt x="21375" y="1632"/>
                  <a:pt x="21600" y="2147"/>
                </a:cubicBezTo>
                <a:close/>
              </a:path>
            </a:pathLst>
          </a:custGeom>
          <a:solidFill>
            <a:srgbClr val="FFFF00">
              <a:alpha val="6313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" name="Shape"/>
          <p:cNvSpPr/>
          <p:nvPr/>
        </p:nvSpPr>
        <p:spPr>
          <a:xfrm>
            <a:off x="990600" y="4953000"/>
            <a:ext cx="4038040" cy="30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9453"/>
                </a:moveTo>
                <a:cubicBezTo>
                  <a:pt x="21375" y="18895"/>
                  <a:pt x="20850" y="18380"/>
                  <a:pt x="19950" y="17907"/>
                </a:cubicBezTo>
                <a:cubicBezTo>
                  <a:pt x="18900" y="17607"/>
                  <a:pt x="17587" y="17349"/>
                  <a:pt x="16199" y="17262"/>
                </a:cubicBezTo>
                <a:cubicBezTo>
                  <a:pt x="14699" y="17349"/>
                  <a:pt x="13499" y="17607"/>
                  <a:pt x="12412" y="17907"/>
                </a:cubicBezTo>
                <a:cubicBezTo>
                  <a:pt x="11474" y="18380"/>
                  <a:pt x="10912" y="18895"/>
                  <a:pt x="10801" y="19453"/>
                </a:cubicBezTo>
                <a:cubicBezTo>
                  <a:pt x="10613" y="19968"/>
                  <a:pt x="10051" y="20528"/>
                  <a:pt x="9188" y="20913"/>
                </a:cubicBezTo>
                <a:cubicBezTo>
                  <a:pt x="8101" y="21213"/>
                  <a:pt x="6826" y="21428"/>
                  <a:pt x="5401" y="21600"/>
                </a:cubicBezTo>
                <a:cubicBezTo>
                  <a:pt x="3938" y="21428"/>
                  <a:pt x="2700" y="21213"/>
                  <a:pt x="1612" y="20913"/>
                </a:cubicBezTo>
                <a:cubicBezTo>
                  <a:pt x="675" y="20528"/>
                  <a:pt x="150" y="19968"/>
                  <a:pt x="0" y="19453"/>
                </a:cubicBezTo>
                <a:lnTo>
                  <a:pt x="0" y="2147"/>
                </a:lnTo>
                <a:cubicBezTo>
                  <a:pt x="150" y="2705"/>
                  <a:pt x="675" y="3220"/>
                  <a:pt x="1612" y="3608"/>
                </a:cubicBezTo>
                <a:cubicBezTo>
                  <a:pt x="2700" y="3951"/>
                  <a:pt x="3938" y="4166"/>
                  <a:pt x="5401" y="4338"/>
                </a:cubicBezTo>
                <a:cubicBezTo>
                  <a:pt x="6826" y="4166"/>
                  <a:pt x="8101" y="3951"/>
                  <a:pt x="9188" y="3608"/>
                </a:cubicBezTo>
                <a:cubicBezTo>
                  <a:pt x="10051" y="3220"/>
                  <a:pt x="10613" y="2705"/>
                  <a:pt x="10801" y="2147"/>
                </a:cubicBezTo>
                <a:cubicBezTo>
                  <a:pt x="10912" y="1632"/>
                  <a:pt x="11474" y="1072"/>
                  <a:pt x="12412" y="600"/>
                </a:cubicBezTo>
                <a:cubicBezTo>
                  <a:pt x="13499" y="300"/>
                  <a:pt x="14699" y="85"/>
                  <a:pt x="16199" y="0"/>
                </a:cubicBezTo>
                <a:cubicBezTo>
                  <a:pt x="17587" y="85"/>
                  <a:pt x="18900" y="300"/>
                  <a:pt x="19950" y="600"/>
                </a:cubicBezTo>
                <a:cubicBezTo>
                  <a:pt x="20850" y="1072"/>
                  <a:pt x="21375" y="1632"/>
                  <a:pt x="21600" y="2147"/>
                </a:cubicBezTo>
                <a:close/>
              </a:path>
            </a:pathLst>
          </a:custGeom>
          <a:solidFill>
            <a:srgbClr val="FFFF00">
              <a:alpha val="6313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" name="Shape"/>
          <p:cNvSpPr/>
          <p:nvPr/>
        </p:nvSpPr>
        <p:spPr>
          <a:xfrm>
            <a:off x="2590800" y="5257800"/>
            <a:ext cx="838084" cy="380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9453"/>
                </a:moveTo>
                <a:cubicBezTo>
                  <a:pt x="21375" y="18895"/>
                  <a:pt x="20850" y="18380"/>
                  <a:pt x="19950" y="17907"/>
                </a:cubicBezTo>
                <a:cubicBezTo>
                  <a:pt x="18900" y="17607"/>
                  <a:pt x="17587" y="17349"/>
                  <a:pt x="16199" y="17262"/>
                </a:cubicBezTo>
                <a:cubicBezTo>
                  <a:pt x="14699" y="17349"/>
                  <a:pt x="13499" y="17607"/>
                  <a:pt x="12412" y="17907"/>
                </a:cubicBezTo>
                <a:cubicBezTo>
                  <a:pt x="11474" y="18380"/>
                  <a:pt x="10912" y="18895"/>
                  <a:pt x="10801" y="19453"/>
                </a:cubicBezTo>
                <a:cubicBezTo>
                  <a:pt x="10613" y="19968"/>
                  <a:pt x="10051" y="20528"/>
                  <a:pt x="9188" y="20913"/>
                </a:cubicBezTo>
                <a:cubicBezTo>
                  <a:pt x="8101" y="21213"/>
                  <a:pt x="6826" y="21428"/>
                  <a:pt x="5401" y="21600"/>
                </a:cubicBezTo>
                <a:cubicBezTo>
                  <a:pt x="3938" y="21428"/>
                  <a:pt x="2700" y="21213"/>
                  <a:pt x="1612" y="20913"/>
                </a:cubicBezTo>
                <a:cubicBezTo>
                  <a:pt x="675" y="20528"/>
                  <a:pt x="150" y="19968"/>
                  <a:pt x="0" y="19453"/>
                </a:cubicBezTo>
                <a:lnTo>
                  <a:pt x="0" y="2147"/>
                </a:lnTo>
                <a:cubicBezTo>
                  <a:pt x="150" y="2705"/>
                  <a:pt x="675" y="3220"/>
                  <a:pt x="1612" y="3608"/>
                </a:cubicBezTo>
                <a:cubicBezTo>
                  <a:pt x="2700" y="3951"/>
                  <a:pt x="3938" y="4166"/>
                  <a:pt x="5401" y="4338"/>
                </a:cubicBezTo>
                <a:cubicBezTo>
                  <a:pt x="6826" y="4166"/>
                  <a:pt x="8101" y="3951"/>
                  <a:pt x="9188" y="3608"/>
                </a:cubicBezTo>
                <a:cubicBezTo>
                  <a:pt x="10051" y="3220"/>
                  <a:pt x="10613" y="2705"/>
                  <a:pt x="10801" y="2147"/>
                </a:cubicBezTo>
                <a:cubicBezTo>
                  <a:pt x="10912" y="1632"/>
                  <a:pt x="11474" y="1072"/>
                  <a:pt x="12412" y="600"/>
                </a:cubicBezTo>
                <a:cubicBezTo>
                  <a:pt x="13499" y="300"/>
                  <a:pt x="14699" y="85"/>
                  <a:pt x="16199" y="0"/>
                </a:cubicBezTo>
                <a:cubicBezTo>
                  <a:pt x="17587" y="85"/>
                  <a:pt x="18900" y="300"/>
                  <a:pt x="19950" y="600"/>
                </a:cubicBezTo>
                <a:cubicBezTo>
                  <a:pt x="20850" y="1072"/>
                  <a:pt x="21375" y="1632"/>
                  <a:pt x="21600" y="2147"/>
                </a:cubicBezTo>
                <a:close/>
              </a:path>
            </a:pathLst>
          </a:custGeom>
          <a:solidFill>
            <a:srgbClr val="FFFF00">
              <a:alpha val="6313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" name="Stg 4:13-14…"/>
          <p:cNvSpPr txBox="1"/>
          <p:nvPr/>
        </p:nvSpPr>
        <p:spPr>
          <a:xfrm>
            <a:off x="685800" y="1803400"/>
            <a:ext cx="4724400" cy="3690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700"/>
              </a:spcBef>
            </a:pPr>
            <a:r>
              <a:rPr sz="2400">
                <a:effectLst>
                  <a:outerShdw sx="100000" sy="100000" kx="0" ky="0" algn="b" rotWithShape="0" blurRad="12700" dist="25400" dir="2700000">
                    <a:schemeClr val="accent3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Stg 4:13-14   </a:t>
            </a:r>
            <a:endParaRPr sz="2400">
              <a:effectLst>
                <a:outerShdw sx="100000" sy="100000" kx="0" ky="0" algn="b" rotWithShape="0" blurRad="12700" dist="25400" dir="2700000">
                  <a:schemeClr val="accent3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700"/>
              </a:spcBef>
            </a:pPr>
            <a:r>
              <a:rPr sz="2400">
                <a:effectLst>
                  <a:outerShdw sx="100000" sy="100000" kx="0" ky="0" algn="b" rotWithShape="0" blurRad="12700" dist="25400" dir="2700000">
                    <a:schemeClr val="accent3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sz="2400">
                <a:effectLst>
                  <a:outerShdw sx="100000" sy="100000" kx="0" ky="0" algn="b" rotWithShape="0" blurRad="12700" dist="25400" dir="2700000">
                    <a:schemeClr val="accent3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¡Vamos ahora! los que decís:   Hoy y mañana iremos a tal ciudad, y estaremos allá un año, y traficaremos, y ganaremos; </a:t>
            </a:r>
            <a:endParaRPr sz="2400">
              <a:effectLst>
                <a:outerShdw sx="100000" sy="100000" kx="0" ky="0" algn="b" rotWithShape="0" blurRad="12700" dist="25400" dir="2700000">
                  <a:schemeClr val="accent3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700"/>
              </a:spcBef>
            </a:pPr>
            <a:r>
              <a:rPr sz="2400">
                <a:effectLst>
                  <a:outerShdw sx="100000" sy="100000" kx="0" ky="0" algn="b" rotWithShape="0" blurRad="12700" dist="25400" dir="2700000">
                    <a:schemeClr val="accent3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cuando no sabéis lo que será mañana. Porque ¿qué es vuestra vida? Ciertamente es neblina que se aparece por un poco de tiempo, y luego se desvanece</a:t>
            </a:r>
          </a:p>
        </p:txBody>
      </p:sp>
      <p:sp>
        <p:nvSpPr>
          <p:cNvPr id="57" name="Ecl_8:8…"/>
          <p:cNvSpPr txBox="1"/>
          <p:nvPr/>
        </p:nvSpPr>
        <p:spPr>
          <a:xfrm>
            <a:off x="5867400" y="466725"/>
            <a:ext cx="3048000" cy="4212336"/>
          </a:xfrm>
          <a:prstGeom prst="rect">
            <a:avLst/>
          </a:prstGeom>
          <a:solidFill>
            <a:schemeClr val="accent4">
              <a:alpha val="7294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800"/>
              </a:spcBef>
            </a:pPr>
            <a:r>
              <a:rPr b="1" sz="2800">
                <a:solidFill>
                  <a:schemeClr val="accent3"/>
                </a:solidFill>
                <a:latin typeface="Berlin Sans FB Demi"/>
                <a:ea typeface="Berlin Sans FB Demi"/>
                <a:cs typeface="Berlin Sans FB Demi"/>
                <a:sym typeface="Berlin Sans FB Demi"/>
              </a:rPr>
              <a:t>Ecl_8:8  </a:t>
            </a:r>
            <a:endParaRPr b="1" sz="2800">
              <a:solidFill>
                <a:schemeClr val="accent3"/>
              </a:solidFill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algn="ctr">
              <a:spcBef>
                <a:spcPts val="1800"/>
              </a:spcBef>
            </a:pPr>
            <a:r>
              <a:rPr b="1" sz="2800">
                <a:solidFill>
                  <a:schemeClr val="accent3"/>
                </a:solidFill>
                <a:latin typeface="Berlin Sans FB Demi"/>
                <a:ea typeface="Berlin Sans FB Demi"/>
                <a:cs typeface="Berlin Sans FB Demi"/>
                <a:sym typeface="Berlin Sans FB Demi"/>
              </a:rPr>
              <a:t>No hay hombre que tenga potestad sobre el espíritu para retener el espíritu, ni potestad sobre el día de la muerte</a:t>
            </a:r>
          </a:p>
        </p:txBody>
      </p:sp>
      <p:sp>
        <p:nvSpPr>
          <p:cNvPr id="58" name="LA MUERTE ESTA…"/>
          <p:cNvSpPr txBox="1"/>
          <p:nvPr/>
        </p:nvSpPr>
        <p:spPr>
          <a:xfrm>
            <a:off x="25400" y="301625"/>
            <a:ext cx="5003800" cy="123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rPr sz="320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LA MUERTE ESTA </a:t>
            </a:r>
            <a:endParaRPr sz="3200">
              <a:solidFill>
                <a:srgbClr val="7030A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/>
            <a:r>
              <a:rPr sz="320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A SOLO UN PASO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20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2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Class="exit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Class="exit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" grpId="11"/>
      <p:bldP build="whole" bldLvl="1" animBg="1" rev="0" advAuto="0" spid="53" grpId="7"/>
      <p:bldP build="whole" bldLvl="1" animBg="1" rev="0" advAuto="0" spid="50" grpId="3"/>
      <p:bldP build="whole" bldLvl="1" animBg="1" rev="0" advAuto="0" spid="51" grpId="4"/>
      <p:bldP build="whole" bldLvl="1" animBg="1" rev="0" advAuto="0" spid="54" grpId="8"/>
      <p:bldP build="whole" bldLvl="1" animBg="1" rev="0" advAuto="0" spid="52" grpId="6"/>
      <p:bldP build="whole" bldLvl="1" animBg="1" rev="0" advAuto="0" spid="49" grpId="1"/>
      <p:bldP build="whole" bldLvl="1" animBg="1" rev="0" advAuto="0" spid="56" grpId="2"/>
      <p:bldP build="whole" bldLvl="1" animBg="1" rev="0" advAuto="0" spid="50" grpId="10"/>
      <p:bldP build="p" bldLvl="5" animBg="1" rev="0" advAuto="0" spid="57" grpId="5"/>
      <p:bldP build="whole" bldLvl="1" animBg="1" rev="0" advAuto="0" spid="55" grpId="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7"/>
          <p:cNvSpPr txBox="1"/>
          <p:nvPr/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>
              <a:defRPr sz="1800"/>
            </a:pPr>
            <a:r>
              <a:rPr sz="1400"/>
              <a:t>7</a:t>
            </a:r>
          </a:p>
        </p:txBody>
      </p:sp>
      <p:pic>
        <p:nvPicPr>
          <p:cNvPr id="6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3400" y="-228600"/>
            <a:ext cx="46275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Rounded Rectangle"/>
          <p:cNvSpPr/>
          <p:nvPr/>
        </p:nvSpPr>
        <p:spPr>
          <a:xfrm>
            <a:off x="228600" y="2057400"/>
            <a:ext cx="5486400" cy="4572000"/>
          </a:xfrm>
          <a:prstGeom prst="roundRect">
            <a:avLst>
              <a:gd name="adj" fmla="val 10704"/>
            </a:avLst>
          </a:prstGeom>
          <a:solidFill>
            <a:schemeClr val="accent3">
              <a:alpha val="72155"/>
            </a:schemeClr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65" name="1.  Nos separa de familiares y amigos. –(2 Samuel 12:23)…"/>
          <p:cNvSpPr txBox="1"/>
          <p:nvPr/>
        </p:nvSpPr>
        <p:spPr>
          <a:xfrm>
            <a:off x="228600" y="2238375"/>
            <a:ext cx="5410200" cy="3843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63550" indent="-463550">
              <a:spcBef>
                <a:spcPts val="700"/>
              </a:spcBef>
            </a:pPr>
            <a:r>
              <a:rPr b="1" sz="3000">
                <a:latin typeface="Berlin Sans FB Demi"/>
                <a:ea typeface="Berlin Sans FB Demi"/>
                <a:cs typeface="Berlin Sans FB Demi"/>
                <a:sym typeface="Berlin Sans FB Demi"/>
              </a:rPr>
              <a:t>1.  Nos separa de familiares y amigos. –(2 Samuel 12:23)</a:t>
            </a:r>
            <a:endParaRPr b="1" sz="30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463550" indent="-463550">
              <a:spcBef>
                <a:spcPts val="700"/>
              </a:spcBef>
            </a:pPr>
            <a:r>
              <a:rPr b="1" sz="3000">
                <a:latin typeface="Berlin Sans FB Demi"/>
                <a:ea typeface="Berlin Sans FB Demi"/>
                <a:cs typeface="Berlin Sans FB Demi"/>
                <a:sym typeface="Berlin Sans FB Demi"/>
              </a:rPr>
              <a:t>2. Nos separa de todo lo terrenal -(1 Tim 6:7)</a:t>
            </a:r>
            <a:endParaRPr b="1" sz="30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463550" indent="-463550">
              <a:spcBef>
                <a:spcPts val="700"/>
              </a:spcBef>
            </a:pPr>
            <a:r>
              <a:rPr b="1" sz="3000">
                <a:latin typeface="Berlin Sans FB Demi"/>
                <a:ea typeface="Berlin Sans FB Demi"/>
                <a:cs typeface="Berlin Sans FB Demi"/>
                <a:sym typeface="Berlin Sans FB Demi"/>
              </a:rPr>
              <a:t>3.  Separa el cuerpo del espíritu. </a:t>
            </a:r>
            <a:r>
              <a:rPr b="1" sz="2400">
                <a:latin typeface="Berlin Sans FB Demi"/>
                <a:ea typeface="Berlin Sans FB Demi"/>
                <a:cs typeface="Berlin Sans FB Demi"/>
                <a:sym typeface="Berlin Sans FB Demi"/>
              </a:rPr>
              <a:t>(Gen 3:19; Ecl. 12:6-7).</a:t>
            </a:r>
          </a:p>
        </p:txBody>
      </p:sp>
      <p:pic>
        <p:nvPicPr>
          <p:cNvPr id="66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427038" y="-201613"/>
            <a:ext cx="6389688" cy="242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5" grpId="2"/>
      <p:bldP build="whole" bldLvl="1" animBg="1" rev="0" advAuto="0" spid="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8"/>
          <p:cNvSpPr txBox="1"/>
          <p:nvPr/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>
              <a:defRPr sz="1800"/>
            </a:pPr>
            <a:r>
              <a:rPr sz="1400"/>
              <a:t>8</a:t>
            </a:r>
          </a:p>
        </p:txBody>
      </p:sp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9600" y="0"/>
            <a:ext cx="46275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Rounded Rectangle"/>
          <p:cNvSpPr/>
          <p:nvPr/>
        </p:nvSpPr>
        <p:spPr>
          <a:xfrm>
            <a:off x="228600" y="2057400"/>
            <a:ext cx="5486400" cy="4572000"/>
          </a:xfrm>
          <a:prstGeom prst="roundRect">
            <a:avLst>
              <a:gd name="adj" fmla="val 10704"/>
            </a:avLst>
          </a:prstGeom>
          <a:solidFill>
            <a:schemeClr val="accent3">
              <a:alpha val="72155"/>
            </a:schemeClr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73" name="1.  La eternidad depende de lo que hicimos antes de la muerte!  (Heb 9:27; Jn 5:28-29;             2 Cor. 5:10)…"/>
          <p:cNvSpPr txBox="1"/>
          <p:nvPr/>
        </p:nvSpPr>
        <p:spPr>
          <a:xfrm>
            <a:off x="228600" y="2238375"/>
            <a:ext cx="5410200" cy="3507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63550" indent="-463550">
              <a:spcBef>
                <a:spcPts val="600"/>
              </a:spcBef>
            </a:pPr>
            <a:r>
              <a:rPr b="1" sz="2700">
                <a:latin typeface="Berlin Sans FB Demi"/>
                <a:ea typeface="Berlin Sans FB Demi"/>
                <a:cs typeface="Berlin Sans FB Demi"/>
                <a:sym typeface="Berlin Sans FB Demi"/>
              </a:rPr>
              <a:t>1.  La eternidad depende de lo que hicimos antes de la muerte!  (Heb 9:27; Jn 5:28-29;             2 Cor. 5:10)</a:t>
            </a:r>
            <a:endParaRPr b="1" sz="27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463550" indent="-463550">
              <a:spcBef>
                <a:spcPts val="600"/>
              </a:spcBef>
            </a:pPr>
            <a:r>
              <a:rPr b="1" sz="2700">
                <a:latin typeface="Berlin Sans FB Demi"/>
                <a:ea typeface="Berlin Sans FB Demi"/>
                <a:cs typeface="Berlin Sans FB Demi"/>
                <a:sym typeface="Berlin Sans FB Demi"/>
              </a:rPr>
              <a:t>2.  (Jn 12:48; Rom 2:16; 2 Tes. 1:7-9)</a:t>
            </a:r>
            <a:endParaRPr b="1" sz="27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463550" indent="-463550">
              <a:spcBef>
                <a:spcPts val="600"/>
              </a:spcBef>
            </a:pPr>
            <a:r>
              <a:rPr b="1" sz="2700">
                <a:latin typeface="Berlin Sans FB Demi"/>
                <a:ea typeface="Berlin Sans FB Demi"/>
                <a:cs typeface="Berlin Sans FB Demi"/>
                <a:sym typeface="Berlin Sans FB Demi"/>
              </a:rPr>
              <a:t>3. Bienaventurados los que mueren en Cristo. (Ap 14:13)</a:t>
            </a:r>
          </a:p>
        </p:txBody>
      </p:sp>
      <p:pic>
        <p:nvPicPr>
          <p:cNvPr id="7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54038" y="-133350"/>
            <a:ext cx="6765926" cy="242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1"/>
      <p:bldP build="p" bldLvl="5" animBg="1" rev="0" advAuto="0" spid="7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9"/>
          <p:cNvSpPr txBox="1"/>
          <p:nvPr/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>
              <a:defRPr sz="1800"/>
            </a:pPr>
            <a:r>
              <a:rPr sz="1400"/>
              <a:t>9</a:t>
            </a:r>
          </a:p>
        </p:txBody>
      </p:sp>
      <p:pic>
        <p:nvPicPr>
          <p:cNvPr id="7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9600" y="-76200"/>
            <a:ext cx="46275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Rounded Rectangle"/>
          <p:cNvSpPr/>
          <p:nvPr/>
        </p:nvSpPr>
        <p:spPr>
          <a:xfrm>
            <a:off x="228600" y="2057400"/>
            <a:ext cx="5486400" cy="4572000"/>
          </a:xfrm>
          <a:prstGeom prst="roundRect">
            <a:avLst>
              <a:gd name="adj" fmla="val 10704"/>
            </a:avLst>
          </a:prstGeom>
          <a:solidFill>
            <a:schemeClr val="accent3">
              <a:alpha val="72155"/>
            </a:schemeClr>
          </a:solidFill>
          <a:ln>
            <a:solidFill>
              <a:schemeClr val="accent4"/>
            </a:solidFill>
          </a:ln>
          <a:effectLst>
            <a:outerShdw sx="100000" sy="100000" kx="0" ky="0" algn="b" rotWithShape="0" blurRad="63500" dist="107763" dir="2700000">
              <a:srgbClr val="80808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81" name="Aunque la Biblia habla mucho acerca de la muerte…"/>
          <p:cNvSpPr txBox="1"/>
          <p:nvPr/>
        </p:nvSpPr>
        <p:spPr>
          <a:xfrm>
            <a:off x="228600" y="2238375"/>
            <a:ext cx="5638800" cy="4402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60947" indent="-360947">
              <a:spcBef>
                <a:spcPts val="600"/>
              </a:spcBef>
              <a:buSzPct val="100000"/>
              <a:buAutoNum type="arabicPeriod" startAt="1"/>
            </a:pPr>
            <a:r>
              <a:rPr b="1" sz="2700">
                <a:latin typeface="Berlin Sans FB Demi"/>
                <a:ea typeface="Berlin Sans FB Demi"/>
                <a:cs typeface="Berlin Sans FB Demi"/>
                <a:sym typeface="Berlin Sans FB Demi"/>
              </a:rPr>
              <a:t> Aunque la Biblia habla mucho acerca de la muerte</a:t>
            </a:r>
            <a:endParaRPr b="1" sz="27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360947" indent="-360947">
              <a:spcBef>
                <a:spcPts val="600"/>
              </a:spcBef>
              <a:buSzPct val="100000"/>
              <a:buAutoNum type="arabicPeriod" startAt="1"/>
            </a:pPr>
            <a:r>
              <a:rPr b="1" sz="2700">
                <a:latin typeface="Berlin Sans FB Demi"/>
                <a:ea typeface="Berlin Sans FB Demi"/>
                <a:cs typeface="Berlin Sans FB Demi"/>
                <a:sym typeface="Berlin Sans FB Demi"/>
              </a:rPr>
              <a:t> Aún así crea mucha incertidumbre.</a:t>
            </a:r>
            <a:endParaRPr b="1" sz="27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463550" indent="-463550">
              <a:spcBef>
                <a:spcPts val="600"/>
              </a:spcBef>
            </a:pPr>
            <a:r>
              <a:rPr b="1" sz="2700">
                <a:latin typeface="Berlin Sans FB Demi"/>
                <a:ea typeface="Berlin Sans FB Demi"/>
                <a:cs typeface="Berlin Sans FB Demi"/>
                <a:sym typeface="Berlin Sans FB Demi"/>
              </a:rPr>
              <a:t>2. EL solo pensar estar a UN PASO  DE LA MUERTE y saber que nos espera una ETERNIDAD DEPENDIENDO DE LO QUE HICIMOS.</a:t>
            </a:r>
            <a:endParaRPr b="1" sz="2700">
              <a:latin typeface="Berlin Sans FB Demi"/>
              <a:ea typeface="Berlin Sans FB Demi"/>
              <a:cs typeface="Berlin Sans FB Demi"/>
              <a:sym typeface="Berlin Sans FB Demi"/>
            </a:endParaRPr>
          </a:p>
          <a:p>
            <a:pPr marL="463550" indent="-463550">
              <a:spcBef>
                <a:spcPts val="600"/>
              </a:spcBef>
            </a:pPr>
            <a:r>
              <a:rPr b="1" sz="2700">
                <a:latin typeface="Berlin Sans FB Demi"/>
                <a:ea typeface="Berlin Sans FB Demi"/>
                <a:cs typeface="Berlin Sans FB Demi"/>
                <a:sym typeface="Berlin Sans FB Demi"/>
              </a:rPr>
              <a:t> (Ecl 7:2; Salmos 90:12).</a:t>
            </a:r>
          </a:p>
        </p:txBody>
      </p:sp>
      <p:pic>
        <p:nvPicPr>
          <p:cNvPr id="8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28613" y="-201613"/>
            <a:ext cx="6375401" cy="2427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nodeType="with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1" grpId="2"/>
      <p:bldP build="whole" bldLvl="1" animBg="1" rev="0" advAuto="0" spid="8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87" name="Tabla 1"/>
          <p:cNvGraphicFramePr/>
          <p:nvPr/>
        </p:nvGraphicFramePr>
        <p:xfrm>
          <a:off x="959900" y="1348491"/>
          <a:ext cx="15185850" cy="131331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8288802"/>
                <a:gridCol w="6884345"/>
              </a:tblGrid>
              <a:tr h="345628">
                <a:tc gridSpan="2"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400">
                          <a:solidFill>
                            <a:schemeClr val="accent4"/>
                          </a:solidFill>
                        </a:rPr>
                        <a:t>Tabla 1</a:t>
                      </a:r>
                    </a:p>
                  </a:txBody>
                  <a:tcPr marL="0" marR="0" marT="0" marB="0" anchor="t" anchorCtr="0" horzOverflow="overflow">
                    <a:lnL/>
                    <a:lnR/>
                    <a:lnT/>
                    <a:lnB w="12700">
                      <a:solidFill>
                        <a:schemeClr val="accent3"/>
                      </a:solidFill>
                      <a:bevel/>
                    </a:lnB>
                    <a:solidFill>
                      <a:schemeClr val="accent4">
                        <a:alpha val="0"/>
                      </a:schemeClr>
                    </a:solidFill>
                  </a:tcPr>
                </a:tc>
                <a:tc hMerge="1">
                  <a:tcPr/>
                </a:tc>
              </a:tr>
              <a:tr h="477490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400">
                          <a:solidFill>
                            <a:schemeClr val="accent3"/>
                          </a:solidFill>
                        </a:rPr>
                        <a:t>Sal 90:11  ¿Quién conoce el poder de tu ira</a:t>
                      </a:r>
                    </a:p>
                  </a:txBody>
                  <a:tcPr marL="63500" marR="63500" marT="63500" marB="63500" anchor="t" anchorCtr="0" horzOverflow="overflow">
                    <a:lnT w="12700">
                      <a:solidFill>
                        <a:schemeClr val="accent3"/>
                      </a:solidFill>
                      <a:bevel/>
                    </a:lnT>
                    <a:lnB w="38100">
                      <a:solidFill>
                        <a:schemeClr val="accent3"/>
                      </a:solidFill>
                      <a:beve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400">
                          <a:solidFill>
                            <a:schemeClr val="accent3"/>
                          </a:solidFill>
                        </a:rPr>
                        <a:t> Y tu indignación según que debes ser temido?</a:t>
                      </a:r>
                    </a:p>
                  </a:txBody>
                  <a:tcPr marL="63500" marR="63500" marT="63500" marB="63500" anchor="t" anchorCtr="0" horzOverflow="overflow">
                    <a:lnT w="12700">
                      <a:solidFill>
                        <a:schemeClr val="accent3"/>
                      </a:solidFill>
                      <a:bevel/>
                    </a:lnT>
                    <a:lnB w="38100">
                      <a:solidFill>
                        <a:schemeClr val="accent3"/>
                      </a:solidFill>
                      <a:bevel/>
                    </a:lnB>
                    <a:solidFill>
                      <a:schemeClr val="accent1"/>
                    </a:solidFill>
                  </a:tcPr>
                </a:tc>
              </a:tr>
              <a:tr h="477490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400">
                          <a:solidFill>
                            <a:schemeClr val="accent3"/>
                          </a:solidFill>
                        </a:rPr>
                        <a:t>Sal 90:12  Enséñanos de tal modo a contar nuestros días</a:t>
                      </a:r>
                    </a:p>
                  </a:txBody>
                  <a:tcPr marL="63500" marR="63500" marT="63500" marB="63500" anchor="t" anchorCtr="0" horzOverflow="overflow">
                    <a:lnT w="38100">
                      <a:solidFill>
                        <a:schemeClr val="accent3"/>
                      </a:solidFill>
                      <a:bevel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400">
                          <a:solidFill>
                            <a:schemeClr val="accent4"/>
                          </a:solidFill>
                        </a:rPr>
                        <a:t> Que traigamos al corazón sabiduría</a:t>
                      </a:r>
                    </a:p>
                  </a:txBody>
                  <a:tcPr marL="63500" marR="63500" marT="63500" marB="63500" anchor="t" anchorCtr="0" horzOverflow="overflow">
                    <a:lnT w="38100">
                      <a:solidFill>
                        <a:schemeClr val="accent3"/>
                      </a:solidFill>
                      <a:bevel/>
                    </a:lnT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88" name="Sal 39:4  Hazme saber, Jehová, mi fin, Y cuánta sea la medida de mis días; Sepa yo cuán frágil soy"/>
          <p:cNvSpPr txBox="1"/>
          <p:nvPr/>
        </p:nvSpPr>
        <p:spPr>
          <a:xfrm>
            <a:off x="-447873" y="3201789"/>
            <a:ext cx="8873437" cy="718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sz="1575" u="sng">
                <a:solidFill>
                  <a:srgbClr val="238554"/>
                </a:solidFill>
                <a:uFill>
                  <a:solidFill>
                    <a:srgbClr val="238554"/>
                  </a:solidFill>
                </a:uFill>
                <a:hlinkClick r:id="rId2" invalidUrl="" action="" tgtFrame="" tooltip="" history="1" highlightClick="0" endSnd="0"/>
              </a:rPr>
              <a:t>Sal 39:4</a:t>
            </a:r>
            <a:r>
              <a:t>  Hazme saber, Jehová, mi fin, Y cuánta sea la medida de mis días; Sepa yo cuán frágil soy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0"/>
          <p:cNvSpPr txBox="1"/>
          <p:nvPr/>
        </p:nvSpPr>
        <p:spPr>
          <a:xfrm>
            <a:off x="7010400" y="0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>
              <a:defRPr sz="1800"/>
            </a:pPr>
            <a:r>
              <a:rPr sz="1400"/>
              <a:t>10</a:t>
            </a:r>
          </a:p>
        </p:txBody>
      </p:sp>
      <p:pic>
        <p:nvPicPr>
          <p:cNvPr id="9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6437" y="-457200"/>
            <a:ext cx="462756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77825" y="-225425"/>
            <a:ext cx="6626225" cy="3254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304800" y="2719387"/>
            <a:ext cx="9972675" cy="2932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chemeClr val="accent4">
              <a:alpha val="38000"/>
            </a:scheme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