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eg" ContentType="image/jpeg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  <Override PartName="/ppt/media/image4.jpeg" ContentType="image/jpeg"/>
  <Override PartName="/ppt/notesSlides/notesSlide6.xml" ContentType="application/vnd.openxmlformats-officedocument.presentationml.notesSlide+xml"/>
  <Override PartName="/ppt/media/image5.jpeg" ContentType="image/jpeg"/>
  <Override PartName="/ppt/notesSlides/notesSlide7.xml" ContentType="application/vnd.openxmlformats-officedocument.presentationml.notesSlide+xml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 1:13  Además dijisteis: ¡Oh qué fastidio! y lo despreciasteis, dice Jehová de los ejércitos; y trajisteis lo hurtado, o cojo, o enfermo, y presentasteis ofrenda. ¿Aceptaré eso de vuestra mano? dice Jehová.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 1:13  Además dijisteis: ¡Oh qué fastidio! y lo despreciasteis, dice Jehová de los ejércitos; y trajisteis lo hurtado, o cojo, o enfermo, y presentasteis ofrenda. ¿Aceptaré eso de vuestra mano? dice Jehová.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 1:13  Además dijisteis: ¡Oh qué fastidio! y lo despreciasteis, dice Jehová de los ejércitos; y trajisteis lo hurtado, o cojo, o enfermo, y presentasteis ofrenda. ¿Aceptaré eso de vuestra mano? dice Jehová.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, 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LA POBRE VIUDA</a:t>
            </a:r>
          </a:p>
          <a:p>
            <a:pPr>
              <a:defRPr sz="2200"/>
            </a:pPr>
            <a:r>
              <a:t>Mar 12:41  Y estando Jesús sentado delante del arca de la ofrenda, miraba cómo el pueblo echaba dinero en el arca: y muchos ricos echaban mucho.</a:t>
            </a:r>
          </a:p>
          <a:p>
            <a:pPr>
              <a:defRPr sz="2200"/>
            </a:pPr>
            <a:r>
              <a:t>Mar 12:42  Y vino una viuda pobre, y echó dos blancas, que es un cuadrante.</a:t>
            </a:r>
          </a:p>
          <a:p>
            <a:pPr>
              <a:defRPr sz="2200"/>
            </a:pPr>
            <a:r>
              <a:t>Mar 12:43  Entonces llamando a sus discípulos, les dijo: De cierto os digo que esta viuda pobre echó más que todos los que han echado en el arca;</a:t>
            </a:r>
          </a:p>
          <a:p>
            <a:pPr>
              <a:defRPr sz="2200"/>
            </a:pPr>
            <a:r>
              <a:t>Mar 12:44  porque todos han echado de lo que les sobra; mas ésta, de su pobreza echó todo lo que tenía, todo su sustento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MARÍA UNGIENDO AL SEÑOR</a:t>
            </a:r>
          </a:p>
          <a:p>
            <a:pPr>
              <a:defRPr sz="2200"/>
            </a:pPr>
            <a:r>
              <a:t>Joh 12:1  Entonces Jesús, seis días antes de la pascua, vino a Betania, donde estaba Lázaro, el que había estado muerto, a quien había resucitado de los muertos.</a:t>
            </a:r>
          </a:p>
          <a:p>
            <a:pPr>
              <a:defRPr sz="2200"/>
            </a:pPr>
            <a:r>
              <a:t>Joh 12:2  Y le hicieron allí una cena; y Marta servía; y Lázaro era uno de los que estaban sentados a la mesa con Él.</a:t>
            </a:r>
          </a:p>
          <a:p>
            <a:pPr>
              <a:defRPr sz="2200"/>
            </a:pPr>
            <a:r>
              <a:t>Joh 12:3  Entonces María tomó una libra de ungüento de nardo puro, de mucho precio, y ungió los pies de Jesús, y los enjugó con sus cabellos; y la casa se llenó de la fragancia del ungüento.</a:t>
            </a:r>
          </a:p>
          <a:p>
            <a:pPr>
              <a:defRPr sz="2200"/>
            </a:pPr>
            <a:r>
              <a:t>Joh 12:4  Entonces dijo uno de sus discípulos, Judas Iscariote, hijo de Simón, el que le había de entregar:</a:t>
            </a:r>
          </a:p>
          <a:p>
            <a:pPr>
              <a:defRPr sz="2200"/>
            </a:pPr>
            <a:r>
              <a:t>Joh 12:5  ¿Por qué no fue este ungüento vendido por trescientos denarios, y dado a los pobres?</a:t>
            </a:r>
          </a:p>
          <a:p>
            <a:pPr>
              <a:defRPr sz="2200"/>
            </a:pPr>
            <a:r>
              <a:t>Joh 12:6  Y dijo esto, no porque tuviese cuidado de los pobres; sino porque era ladrón, y tenía la bolsa, y traía lo que se echaba en ella.</a:t>
            </a:r>
          </a:p>
          <a:p>
            <a:pPr>
              <a:defRPr sz="2200"/>
            </a:pPr>
            <a:r>
              <a:t>Joh 12:7  Entonces Jesús dijo: Déjala; para el día de mi sepultura ha guardado esto.</a:t>
            </a:r>
          </a:p>
          <a:p>
            <a:pPr>
              <a:defRPr sz="2200"/>
            </a:pPr>
            <a:r>
              <a:t>Joh 12:8  Porque a los pobres siempre los tenéis con vosotros, pero a mí no siempre me tenéis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LOS MACEDONIOS </a:t>
            </a:r>
          </a:p>
          <a:p>
            <a:pPr>
              <a:defRPr sz="2200"/>
            </a:pPr>
            <a:r>
              <a:t>2Co 8:2  que en grande prueba de tribulación, la abundancia de su gozo y su profunda pobreza abundaron en riquezas de su generosidad.</a:t>
            </a:r>
          </a:p>
          <a:p>
            <a:pPr>
              <a:defRPr sz="2200"/>
            </a:pPr>
            <a:r>
              <a:t>2Co 8:3  Porque de su voluntad han dado conforme a sus fuerzas, yo testifico, y aun más allá de sus fuerzas;</a:t>
            </a:r>
          </a:p>
          <a:p>
            <a:pPr>
              <a:defRPr sz="2200"/>
            </a:pPr>
            <a:r>
              <a:t>2Co 8:4  pidiéndonos con muchos ruegos que aceptásemos la ofrenda y la comunicación del servicio para los santos.</a:t>
            </a:r>
          </a:p>
          <a:p>
            <a:pPr>
              <a:defRPr sz="2200"/>
            </a:pPr>
            <a:r>
              <a:t>2Co 8:5  📝  Y esto hicieron, no como lo esperábamos, sino que primero se dieron a sí mismos al Señor, y a nosotros por la voluntad de Dios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PABLO </a:t>
            </a:r>
          </a:p>
          <a:p>
            <a:pPr>
              <a:defRPr sz="2200"/>
            </a:pPr>
            <a:r>
              <a:t>2Ti 4:6  Porque yo ya estoy para ser sacrificado, y el tiempo de mi partida está cercano.</a:t>
            </a:r>
          </a:p>
          <a:p>
            <a:pPr>
              <a:defRPr sz="2200"/>
            </a:pPr>
            <a:r>
              <a:t>2Ti 4:7  He peleado la buena batalla, he acabado mi carrera, he guardado la fe.</a:t>
            </a:r>
          </a:p>
          <a:p>
            <a:pPr>
              <a:defRPr sz="2200"/>
            </a:pPr>
            <a:r>
              <a:t>2Ti 4:8  Por lo demás, me está guardada la corona de justicia, la cual me dará el Señor, juez justo, en aquel día; y no sólo a mí, sino también a todos los que aman su venida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Apocalipsis 4:11 Señor, digno eres de recibir la gloria y la honra y el poder; porque tú creaste todas las cosas, y por tu voluntad existen y fueron creadas.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Apocalipsis 5:12 que decían a gran voz: El Cordero que fue inmolado es digno de tomar el poder, las riquezas, la sabiduría, la fortaleza, la honra, la gloria y la alabanza.</a:t>
            </a:r>
          </a:p>
          <a:p>
            <a:pPr>
              <a:defRPr sz="2200"/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8842092" y="0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 b="0" sz="14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8813839" y="0"/>
            <a:ext cx="330161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b="1" sz="1600">
                <a:solidFill>
                  <a:srgbClr val="FF33CC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5" Type="http://schemas.openxmlformats.org/officeDocument/2006/relationships/image" Target="../media/image6.png"/><Relationship Id="rId6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8926849" y="0"/>
            <a:ext cx="217152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" name="images.jpg" descr="imag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1919" y="-2066028"/>
            <a:ext cx="9327838" cy="932783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ext"/>
          <p:cNvSpPr txBox="1"/>
          <p:nvPr/>
        </p:nvSpPr>
        <p:spPr>
          <a:xfrm>
            <a:off x="2787410" y="1169141"/>
            <a:ext cx="1270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300">
                <a:solidFill>
                  <a:srgbClr val="4D5156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1300">
                <a:solidFill>
                  <a:srgbClr val="4D5156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8926849" y="0"/>
            <a:ext cx="217152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Text"/>
          <p:cNvSpPr txBox="1"/>
          <p:nvPr/>
        </p:nvSpPr>
        <p:spPr>
          <a:xfrm>
            <a:off x="2787410" y="1169141"/>
            <a:ext cx="1270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300">
                <a:solidFill>
                  <a:srgbClr val="4D5156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1300">
                <a:solidFill>
                  <a:srgbClr val="4D5156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5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2025" y="-88498"/>
            <a:ext cx="9913517" cy="741226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Neh 8:8"/>
          <p:cNvSpPr/>
          <p:nvPr/>
        </p:nvSpPr>
        <p:spPr>
          <a:xfrm>
            <a:off x="2520063" y="6235604"/>
            <a:ext cx="1727150" cy="60346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Neh 8:8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et_image~1.jpeg" descr="get_image~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162348" y="-128549"/>
            <a:ext cx="11651382" cy="699083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8926849" y="0"/>
            <a:ext cx="217152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Malaquías 1:13 Habéis además dicho: !!Oh, qué fastidio es esto!!…"/>
          <p:cNvSpPr/>
          <p:nvPr/>
        </p:nvSpPr>
        <p:spPr>
          <a:xfrm>
            <a:off x="595257" y="1162446"/>
            <a:ext cx="8876508" cy="2803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21" y="0"/>
                </a:moveTo>
                <a:lnTo>
                  <a:pt x="4136" y="5043"/>
                </a:lnTo>
                <a:lnTo>
                  <a:pt x="161" y="5043"/>
                </a:lnTo>
                <a:cubicBezTo>
                  <a:pt x="72" y="5043"/>
                  <a:pt x="0" y="5271"/>
                  <a:pt x="0" y="5554"/>
                </a:cubicBezTo>
                <a:lnTo>
                  <a:pt x="0" y="21089"/>
                </a:lnTo>
                <a:cubicBezTo>
                  <a:pt x="0" y="21372"/>
                  <a:pt x="72" y="21600"/>
                  <a:pt x="161" y="21600"/>
                </a:cubicBezTo>
                <a:lnTo>
                  <a:pt x="21438" y="21600"/>
                </a:lnTo>
                <a:cubicBezTo>
                  <a:pt x="21527" y="21600"/>
                  <a:pt x="21600" y="21372"/>
                  <a:pt x="21600" y="21089"/>
                </a:cubicBezTo>
                <a:lnTo>
                  <a:pt x="21600" y="5554"/>
                </a:lnTo>
                <a:cubicBezTo>
                  <a:pt x="21600" y="5271"/>
                  <a:pt x="21527" y="5043"/>
                  <a:pt x="21438" y="5043"/>
                </a:cubicBezTo>
                <a:lnTo>
                  <a:pt x="5106" y="5043"/>
                </a:lnTo>
                <a:lnTo>
                  <a:pt x="4621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marL="289321" indent="-289321">
              <a:spcBef>
                <a:spcPts val="700"/>
              </a:spcBef>
              <a:buSzPct val="100000"/>
              <a:buChar char="»"/>
              <a:defRPr sz="2700"/>
            </a:pPr>
            <a:r>
              <a:t>Malaquías 1:13 Habéis además dicho: !!Oh, qué fastidio es esto!!</a:t>
            </a:r>
          </a:p>
          <a:p>
            <a:pPr marL="289321" indent="-289321">
              <a:spcBef>
                <a:spcPts val="700"/>
              </a:spcBef>
              <a:buSzPct val="100000"/>
              <a:buChar char="»"/>
              <a:defRPr sz="2700"/>
            </a:pPr>
            <a:r>
              <a:t> ¿Aceptaré yo eso de vuestra mano? dice Jehová.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926849" y="0"/>
            <a:ext cx="217151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" name="Line"/>
          <p:cNvSpPr/>
          <p:nvPr/>
        </p:nvSpPr>
        <p:spPr>
          <a:xfrm>
            <a:off x="6321425" y="4098925"/>
            <a:ext cx="231775" cy="1513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0"/>
                </a:moveTo>
                <a:cubicBezTo>
                  <a:pt x="724" y="2680"/>
                  <a:pt x="1810" y="7388"/>
                  <a:pt x="3620" y="10068"/>
                </a:cubicBezTo>
                <a:cubicBezTo>
                  <a:pt x="4103" y="10766"/>
                  <a:pt x="6999" y="10811"/>
                  <a:pt x="9654" y="10969"/>
                </a:cubicBezTo>
                <a:cubicBezTo>
                  <a:pt x="4223" y="13874"/>
                  <a:pt x="11343" y="14843"/>
                  <a:pt x="16773" y="17005"/>
                </a:cubicBezTo>
                <a:cubicBezTo>
                  <a:pt x="17135" y="18267"/>
                  <a:pt x="17256" y="19550"/>
                  <a:pt x="17980" y="20812"/>
                </a:cubicBezTo>
                <a:cubicBezTo>
                  <a:pt x="18463" y="21600"/>
                  <a:pt x="18583" y="21465"/>
                  <a:pt x="21600" y="21465"/>
                </a:cubicBezTo>
              </a:path>
            </a:pathLst>
          </a:custGeom>
          <a:ln>
            <a:solidFill>
              <a:srgbClr val="80808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0" name="Line"/>
          <p:cNvSpPr/>
          <p:nvPr/>
        </p:nvSpPr>
        <p:spPr>
          <a:xfrm>
            <a:off x="6629400" y="4191000"/>
            <a:ext cx="231775" cy="1513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0"/>
                </a:moveTo>
                <a:cubicBezTo>
                  <a:pt x="724" y="2680"/>
                  <a:pt x="1810" y="7388"/>
                  <a:pt x="3620" y="10068"/>
                </a:cubicBezTo>
                <a:cubicBezTo>
                  <a:pt x="4103" y="10766"/>
                  <a:pt x="6999" y="10811"/>
                  <a:pt x="9654" y="10969"/>
                </a:cubicBezTo>
                <a:cubicBezTo>
                  <a:pt x="4223" y="13874"/>
                  <a:pt x="11343" y="14843"/>
                  <a:pt x="16773" y="17005"/>
                </a:cubicBezTo>
                <a:cubicBezTo>
                  <a:pt x="17135" y="18267"/>
                  <a:pt x="17256" y="19550"/>
                  <a:pt x="17980" y="20812"/>
                </a:cubicBezTo>
                <a:cubicBezTo>
                  <a:pt x="18463" y="21600"/>
                  <a:pt x="18583" y="21465"/>
                  <a:pt x="21600" y="21465"/>
                </a:cubicBezTo>
              </a:path>
            </a:pathLst>
          </a:custGeom>
          <a:ln>
            <a:solidFill>
              <a:srgbClr val="80808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1" name="Line"/>
          <p:cNvSpPr/>
          <p:nvPr/>
        </p:nvSpPr>
        <p:spPr>
          <a:xfrm flipH="1">
            <a:off x="7010400" y="4191000"/>
            <a:ext cx="228600" cy="1513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0"/>
                </a:moveTo>
                <a:cubicBezTo>
                  <a:pt x="724" y="2680"/>
                  <a:pt x="1810" y="7388"/>
                  <a:pt x="3620" y="10068"/>
                </a:cubicBezTo>
                <a:cubicBezTo>
                  <a:pt x="4103" y="10766"/>
                  <a:pt x="6999" y="10811"/>
                  <a:pt x="9654" y="10969"/>
                </a:cubicBezTo>
                <a:cubicBezTo>
                  <a:pt x="4223" y="13874"/>
                  <a:pt x="11343" y="14843"/>
                  <a:pt x="16773" y="17005"/>
                </a:cubicBezTo>
                <a:cubicBezTo>
                  <a:pt x="17135" y="18267"/>
                  <a:pt x="17256" y="19550"/>
                  <a:pt x="17980" y="20812"/>
                </a:cubicBezTo>
                <a:cubicBezTo>
                  <a:pt x="18463" y="21600"/>
                  <a:pt x="18583" y="21465"/>
                  <a:pt x="21600" y="21465"/>
                </a:cubicBezTo>
              </a:path>
            </a:pathLst>
          </a:custGeom>
          <a:ln>
            <a:solidFill>
              <a:srgbClr val="80808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2" name="Line"/>
          <p:cNvSpPr/>
          <p:nvPr/>
        </p:nvSpPr>
        <p:spPr>
          <a:xfrm flipH="1">
            <a:off x="7467600" y="4114800"/>
            <a:ext cx="152401" cy="1421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0"/>
                </a:moveTo>
                <a:cubicBezTo>
                  <a:pt x="724" y="2680"/>
                  <a:pt x="1810" y="7388"/>
                  <a:pt x="3620" y="10068"/>
                </a:cubicBezTo>
                <a:cubicBezTo>
                  <a:pt x="4103" y="10766"/>
                  <a:pt x="6999" y="10811"/>
                  <a:pt x="9654" y="10969"/>
                </a:cubicBezTo>
                <a:cubicBezTo>
                  <a:pt x="4223" y="13874"/>
                  <a:pt x="11343" y="14843"/>
                  <a:pt x="16773" y="17005"/>
                </a:cubicBezTo>
                <a:cubicBezTo>
                  <a:pt x="17135" y="18267"/>
                  <a:pt x="17256" y="19550"/>
                  <a:pt x="17980" y="20812"/>
                </a:cubicBezTo>
                <a:cubicBezTo>
                  <a:pt x="18463" y="21600"/>
                  <a:pt x="18583" y="21465"/>
                  <a:pt x="21600" y="21465"/>
                </a:cubicBezTo>
              </a:path>
            </a:pathLst>
          </a:custGeom>
          <a:ln>
            <a:solidFill>
              <a:srgbClr val="80808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3" name="¿Cómo podemos caer en semejante…"/>
          <p:cNvSpPr txBox="1"/>
          <p:nvPr/>
        </p:nvSpPr>
        <p:spPr>
          <a:xfrm>
            <a:off x="-246261" y="125818"/>
            <a:ext cx="9636522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4600">
                <a:solidFill>
                  <a:srgbClr val="F1292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¿Cómo podemos caer en semejante</a:t>
            </a:r>
          </a:p>
          <a:p>
            <a:pPr algn="ctr">
              <a:defRPr b="1" sz="4600">
                <a:solidFill>
                  <a:srgbClr val="F1292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Vana  adoración? </a:t>
            </a:r>
          </a:p>
          <a:p>
            <a:pPr algn="ctr">
              <a:defRPr b="1" sz="4600">
                <a:solidFill>
                  <a:srgbClr val="F1292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pic>
        <p:nvPicPr>
          <p:cNvPr id="74" name="AD0584DC-50E8-4FA4-AD4B-05050BFEF03F.jpeg" descr="AD0584DC-50E8-4FA4-AD4B-05050BFEF03F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8" y="1482625"/>
            <a:ext cx="9153456" cy="6750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8926849" y="0"/>
            <a:ext cx="217151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" name="Line"/>
          <p:cNvSpPr/>
          <p:nvPr/>
        </p:nvSpPr>
        <p:spPr>
          <a:xfrm>
            <a:off x="6321425" y="4098925"/>
            <a:ext cx="231775" cy="1513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0"/>
                </a:moveTo>
                <a:cubicBezTo>
                  <a:pt x="724" y="2680"/>
                  <a:pt x="1810" y="7388"/>
                  <a:pt x="3620" y="10068"/>
                </a:cubicBezTo>
                <a:cubicBezTo>
                  <a:pt x="4103" y="10766"/>
                  <a:pt x="6999" y="10811"/>
                  <a:pt x="9654" y="10969"/>
                </a:cubicBezTo>
                <a:cubicBezTo>
                  <a:pt x="4223" y="13874"/>
                  <a:pt x="11343" y="14843"/>
                  <a:pt x="16773" y="17005"/>
                </a:cubicBezTo>
                <a:cubicBezTo>
                  <a:pt x="17135" y="18267"/>
                  <a:pt x="17256" y="19550"/>
                  <a:pt x="17980" y="20812"/>
                </a:cubicBezTo>
                <a:cubicBezTo>
                  <a:pt x="18463" y="21600"/>
                  <a:pt x="18583" y="21465"/>
                  <a:pt x="21600" y="21465"/>
                </a:cubicBezTo>
              </a:path>
            </a:pathLst>
          </a:custGeom>
          <a:ln>
            <a:solidFill>
              <a:srgbClr val="80808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0" name="Line"/>
          <p:cNvSpPr/>
          <p:nvPr/>
        </p:nvSpPr>
        <p:spPr>
          <a:xfrm>
            <a:off x="6629400" y="4191000"/>
            <a:ext cx="231775" cy="1513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0"/>
                </a:moveTo>
                <a:cubicBezTo>
                  <a:pt x="724" y="2680"/>
                  <a:pt x="1810" y="7388"/>
                  <a:pt x="3620" y="10068"/>
                </a:cubicBezTo>
                <a:cubicBezTo>
                  <a:pt x="4103" y="10766"/>
                  <a:pt x="6999" y="10811"/>
                  <a:pt x="9654" y="10969"/>
                </a:cubicBezTo>
                <a:cubicBezTo>
                  <a:pt x="4223" y="13874"/>
                  <a:pt x="11343" y="14843"/>
                  <a:pt x="16773" y="17005"/>
                </a:cubicBezTo>
                <a:cubicBezTo>
                  <a:pt x="17135" y="18267"/>
                  <a:pt x="17256" y="19550"/>
                  <a:pt x="17980" y="20812"/>
                </a:cubicBezTo>
                <a:cubicBezTo>
                  <a:pt x="18463" y="21600"/>
                  <a:pt x="18583" y="21465"/>
                  <a:pt x="21600" y="21465"/>
                </a:cubicBezTo>
              </a:path>
            </a:pathLst>
          </a:custGeom>
          <a:ln>
            <a:solidFill>
              <a:srgbClr val="80808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1" name="Line"/>
          <p:cNvSpPr/>
          <p:nvPr/>
        </p:nvSpPr>
        <p:spPr>
          <a:xfrm flipH="1">
            <a:off x="7010400" y="4191000"/>
            <a:ext cx="228600" cy="1513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0"/>
                </a:moveTo>
                <a:cubicBezTo>
                  <a:pt x="724" y="2680"/>
                  <a:pt x="1810" y="7388"/>
                  <a:pt x="3620" y="10068"/>
                </a:cubicBezTo>
                <a:cubicBezTo>
                  <a:pt x="4103" y="10766"/>
                  <a:pt x="6999" y="10811"/>
                  <a:pt x="9654" y="10969"/>
                </a:cubicBezTo>
                <a:cubicBezTo>
                  <a:pt x="4223" y="13874"/>
                  <a:pt x="11343" y="14843"/>
                  <a:pt x="16773" y="17005"/>
                </a:cubicBezTo>
                <a:cubicBezTo>
                  <a:pt x="17135" y="18267"/>
                  <a:pt x="17256" y="19550"/>
                  <a:pt x="17980" y="20812"/>
                </a:cubicBezTo>
                <a:cubicBezTo>
                  <a:pt x="18463" y="21600"/>
                  <a:pt x="18583" y="21465"/>
                  <a:pt x="21600" y="21465"/>
                </a:cubicBezTo>
              </a:path>
            </a:pathLst>
          </a:custGeom>
          <a:ln>
            <a:solidFill>
              <a:srgbClr val="80808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2" name="Line"/>
          <p:cNvSpPr/>
          <p:nvPr/>
        </p:nvSpPr>
        <p:spPr>
          <a:xfrm flipH="1">
            <a:off x="7467600" y="4114800"/>
            <a:ext cx="152401" cy="1421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0"/>
                </a:moveTo>
                <a:cubicBezTo>
                  <a:pt x="724" y="2680"/>
                  <a:pt x="1810" y="7388"/>
                  <a:pt x="3620" y="10068"/>
                </a:cubicBezTo>
                <a:cubicBezTo>
                  <a:pt x="4103" y="10766"/>
                  <a:pt x="6999" y="10811"/>
                  <a:pt x="9654" y="10969"/>
                </a:cubicBezTo>
                <a:cubicBezTo>
                  <a:pt x="4223" y="13874"/>
                  <a:pt x="11343" y="14843"/>
                  <a:pt x="16773" y="17005"/>
                </a:cubicBezTo>
                <a:cubicBezTo>
                  <a:pt x="17135" y="18267"/>
                  <a:pt x="17256" y="19550"/>
                  <a:pt x="17980" y="20812"/>
                </a:cubicBezTo>
                <a:cubicBezTo>
                  <a:pt x="18463" y="21600"/>
                  <a:pt x="18583" y="21465"/>
                  <a:pt x="21600" y="21465"/>
                </a:cubicBezTo>
              </a:path>
            </a:pathLst>
          </a:custGeom>
          <a:ln>
            <a:solidFill>
              <a:srgbClr val="80808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3" name="download.jpeg" descr="downloa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32" y="1472227"/>
            <a:ext cx="9057936" cy="518467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Cuando no damos lo…"/>
          <p:cNvSpPr txBox="1"/>
          <p:nvPr/>
        </p:nvSpPr>
        <p:spPr>
          <a:xfrm>
            <a:off x="419514" y="125818"/>
            <a:ext cx="9152585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4600">
                <a:solidFill>
                  <a:srgbClr val="F1292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Cuando no damos lo </a:t>
            </a:r>
          </a:p>
          <a:p>
            <a:pPr algn="ctr">
              <a:defRPr b="1" sz="4600">
                <a:solidFill>
                  <a:srgbClr val="F1292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mejor de nosotros </a:t>
            </a:r>
          </a:p>
          <a:p>
            <a:pPr>
              <a:defRPr b="1" sz="4600">
                <a:solidFill>
                  <a:srgbClr val="F12922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vert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49300" y="-186156"/>
            <a:ext cx="10307039" cy="723031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8926849" y="0"/>
            <a:ext cx="217151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Yo no entiendo absolutamente nada."/>
          <p:cNvSpPr/>
          <p:nvPr/>
        </p:nvSpPr>
        <p:spPr>
          <a:xfrm>
            <a:off x="6286703" y="198001"/>
            <a:ext cx="2699520" cy="1579667"/>
          </a:xfrm>
          <a:prstGeom prst="wedgeEllipseCallout">
            <a:avLst>
              <a:gd name="adj1" fmla="val -94907"/>
              <a:gd name="adj2" fmla="val 194912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defRPr sz="2400"/>
            </a:pPr>
          </a:p>
          <a:p>
            <a:pPr>
              <a:defRPr sz="2400"/>
            </a:pPr>
            <a:r>
              <a:t>Yo no entiendo absolutamente nada.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vert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8940976" y="0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95" name="Rounded Rectangle"/>
          <p:cNvSpPr/>
          <p:nvPr/>
        </p:nvSpPr>
        <p:spPr>
          <a:xfrm>
            <a:off x="381000" y="2362200"/>
            <a:ext cx="8229600" cy="4267200"/>
          </a:xfrm>
          <a:prstGeom prst="roundRect">
            <a:avLst>
              <a:gd name="adj" fmla="val 12648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96" name="La Pobre Viuda – (Marcos 12:41-44)…"/>
          <p:cNvSpPr txBox="1"/>
          <p:nvPr/>
        </p:nvSpPr>
        <p:spPr>
          <a:xfrm>
            <a:off x="457199" y="2438536"/>
            <a:ext cx="8077201" cy="3622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65137" indent="-465137">
              <a:spcBef>
                <a:spcPts val="600"/>
              </a:spcBef>
              <a:buClr>
                <a:srgbClr val="FF0000"/>
              </a:buClr>
              <a:buSzPct val="100000"/>
              <a:buFont typeface="Helvetica"/>
              <a:buChar char="•"/>
              <a:defRPr b="1" sz="2800"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La Pobre Viuda – </a:t>
            </a:r>
            <a:r>
              <a:rPr b="0">
                <a:latin typeface="Footlight MT Light"/>
                <a:ea typeface="Footlight MT Light"/>
                <a:cs typeface="Footlight MT Light"/>
                <a:sym typeface="Footlight MT Light"/>
              </a:rPr>
              <a:t>(Marcos 12:41-44)</a:t>
            </a:r>
            <a:endParaRPr>
              <a:latin typeface="Footlight MT Light"/>
              <a:ea typeface="Footlight MT Light"/>
              <a:cs typeface="Footlight MT Light"/>
              <a:sym typeface="Footlight MT Light"/>
            </a:endParaRPr>
          </a:p>
          <a:p>
            <a:pPr marL="465137" indent="-465137">
              <a:spcBef>
                <a:spcPts val="600"/>
              </a:spcBef>
              <a:buClr>
                <a:srgbClr val="FF0000"/>
              </a:buClr>
              <a:buSzPct val="100000"/>
              <a:buFont typeface="Helvetica"/>
              <a:buChar char="•"/>
              <a:defRPr b="1" sz="2800"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María Ungiendo los Pies – </a:t>
            </a:r>
            <a:r>
              <a:rPr b="0">
                <a:latin typeface="Footlight MT Light"/>
                <a:ea typeface="Footlight MT Light"/>
                <a:cs typeface="Footlight MT Light"/>
                <a:sym typeface="Footlight MT Light"/>
              </a:rPr>
              <a:t>(Juan 12:1-9)</a:t>
            </a:r>
            <a:endParaRPr>
              <a:latin typeface="Footlight MT Light"/>
              <a:ea typeface="Footlight MT Light"/>
              <a:cs typeface="Footlight MT Light"/>
              <a:sym typeface="Footlight MT Light"/>
            </a:endParaRPr>
          </a:p>
          <a:p>
            <a:pPr marL="465137" indent="-465137">
              <a:spcBef>
                <a:spcPts val="600"/>
              </a:spcBef>
              <a:buClr>
                <a:srgbClr val="FF0000"/>
              </a:buClr>
              <a:buSzPct val="100000"/>
              <a:buFont typeface="Helvetica"/>
              <a:buChar char="•"/>
              <a:defRPr b="1" sz="2800"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Los  Macedonios – </a:t>
            </a:r>
            <a:r>
              <a:rPr b="0">
                <a:latin typeface="Footlight MT Light"/>
                <a:ea typeface="Footlight MT Light"/>
                <a:cs typeface="Footlight MT Light"/>
                <a:sym typeface="Footlight MT Light"/>
              </a:rPr>
              <a:t>(2 Cor 8:1-5)</a:t>
            </a:r>
            <a:endParaRPr>
              <a:latin typeface="Footlight MT Light"/>
              <a:ea typeface="Footlight MT Light"/>
              <a:cs typeface="Footlight MT Light"/>
              <a:sym typeface="Footlight MT Light"/>
            </a:endParaRPr>
          </a:p>
          <a:p>
            <a:pPr marL="465137" indent="-465137">
              <a:spcBef>
                <a:spcPts val="600"/>
              </a:spcBef>
              <a:buClr>
                <a:srgbClr val="FF0000"/>
              </a:buClr>
              <a:buSzPct val="100000"/>
              <a:buFont typeface="Helvetica"/>
              <a:buChar char="•"/>
              <a:defRPr b="1" sz="2800"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Paulo– </a:t>
            </a:r>
            <a:r>
              <a:rPr b="0">
                <a:latin typeface="Footlight MT Light"/>
                <a:ea typeface="Footlight MT Light"/>
                <a:cs typeface="Footlight MT Light"/>
                <a:sym typeface="Footlight MT Light"/>
              </a:rPr>
              <a:t>(2 Tim 4:6-8)</a:t>
            </a:r>
            <a:endParaRPr>
              <a:latin typeface="Footlight MT Light"/>
              <a:ea typeface="Footlight MT Light"/>
              <a:cs typeface="Footlight MT Light"/>
              <a:sym typeface="Footlight MT Light"/>
            </a:endParaRPr>
          </a:p>
          <a:p>
            <a:pPr marL="465137" indent="-465137">
              <a:spcBef>
                <a:spcPts val="600"/>
              </a:spcBef>
              <a:buClr>
                <a:srgbClr val="FF0000"/>
              </a:buClr>
              <a:buSzPct val="100000"/>
              <a:buFont typeface="Helvetica"/>
              <a:buChar char="•"/>
              <a:defRPr b="1" sz="2800"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Jesus lo dio Todo – </a:t>
            </a:r>
          </a:p>
          <a:p>
            <a:pPr lvl="1" marL="993775" indent="-414337">
              <a:spcBef>
                <a:spcPts val="600"/>
              </a:spcBef>
              <a:buClr>
                <a:srgbClr val="CC00FF"/>
              </a:buClr>
              <a:buSzPct val="100000"/>
              <a:buChar char="⬥"/>
              <a:defRPr sz="28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t>Dejó el Cielo –</a:t>
            </a:r>
          </a:p>
          <a:p>
            <a:pPr lvl="1" marL="993775" indent="-414337">
              <a:spcBef>
                <a:spcPts val="600"/>
              </a:spcBef>
              <a:buClr>
                <a:srgbClr val="CC00FF"/>
              </a:buClr>
              <a:buSzPct val="100000"/>
              <a:buChar char="⬥"/>
              <a:defRPr sz="28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t>Dio su Vida -</a:t>
            </a:r>
          </a:p>
        </p:txBody>
      </p:sp>
      <p:sp>
        <p:nvSpPr>
          <p:cNvPr id="97" name="&quot;Dar Lo Mejor Al Señor&quot;"/>
          <p:cNvSpPr txBox="1"/>
          <p:nvPr/>
        </p:nvSpPr>
        <p:spPr>
          <a:xfrm>
            <a:off x="224284" y="-27730"/>
            <a:ext cx="9319893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5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"Dar Lo Mejor Al Señor" </a:t>
            </a:r>
          </a:p>
        </p:txBody>
      </p:sp>
      <p:sp>
        <p:nvSpPr>
          <p:cNvPr id="98" name="EJEMPLOS DE ALGUNOS"/>
          <p:cNvSpPr txBox="1"/>
          <p:nvPr/>
        </p:nvSpPr>
        <p:spPr>
          <a:xfrm>
            <a:off x="122388" y="1138705"/>
            <a:ext cx="8392289" cy="7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300">
                <a:solidFill>
                  <a:schemeClr val="accent6">
                    <a:satOff val="-35873"/>
                    <a:lumOff val="-12431"/>
                  </a:schemeClr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EJEMPLOS DE ALGUNOS</a:t>
            </a:r>
          </a:p>
        </p:txBody>
      </p:sp>
      <p:pic>
        <p:nvPicPr>
          <p:cNvPr id="99" name="Group" descr="Grou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0050" y="2667000"/>
            <a:ext cx="3663950" cy="419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vert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6" grpId="1"/>
      <p:bldP build="whole" bldLvl="1" animBg="1" rev="0" advAuto="0" spid="9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8926849" y="0"/>
            <a:ext cx="217151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4" name="Rounded Rectangle"/>
          <p:cNvSpPr/>
          <p:nvPr/>
        </p:nvSpPr>
        <p:spPr>
          <a:xfrm>
            <a:off x="-46906" y="1712245"/>
            <a:ext cx="6900771" cy="4840955"/>
          </a:xfrm>
          <a:prstGeom prst="roundRect">
            <a:avLst>
              <a:gd name="adj" fmla="val 8419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05" name="26C148CA-96AB-44B2-8D0A-3D039CA933DF-L0-001.jpeg" descr="26C148CA-96AB-44B2-8D0A-3D039CA933DF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95104" y="1664219"/>
            <a:ext cx="882419" cy="91284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1 Pedro 2:1,2; Heb 5:12,13;…"/>
          <p:cNvSpPr txBox="1"/>
          <p:nvPr/>
        </p:nvSpPr>
        <p:spPr>
          <a:xfrm>
            <a:off x="-250448" y="2101357"/>
            <a:ext cx="6984272" cy="2555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100"/>
              </a:spcBef>
              <a:buClr>
                <a:srgbClr val="FF33CC"/>
              </a:buClr>
              <a:buSzPct val="100000"/>
              <a:buFont typeface="Helvetica"/>
              <a:buChar char="•"/>
              <a:defRPr b="1" sz="27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                    1 Pedro 2:1,2; Heb 5:12,13; </a:t>
            </a:r>
          </a:p>
          <a:p>
            <a:pPr marL="457200" indent="-457200">
              <a:spcBef>
                <a:spcPts val="1100"/>
              </a:spcBef>
              <a:buClr>
                <a:srgbClr val="FF33CC"/>
              </a:buClr>
              <a:buSzPct val="100000"/>
              <a:buFont typeface="Helvetica"/>
              <a:buChar char="•"/>
              <a:defRPr b="1" sz="27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               </a:t>
            </a:r>
            <a:r>
              <a:t>– Mat. 6:22,23; Filipenses 4:8,9</a:t>
            </a:r>
          </a:p>
          <a:p>
            <a:pPr marL="457200" indent="-457200">
              <a:spcBef>
                <a:spcPts val="1100"/>
              </a:spcBef>
              <a:buClr>
                <a:srgbClr val="FF33CC"/>
              </a:buClr>
              <a:buSzPct val="100000"/>
              <a:buFont typeface="Helvetica"/>
              <a:buChar char="•"/>
              <a:defRPr b="1" sz="27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Buscar 1er lugar–Mat 6:33</a:t>
            </a:r>
          </a:p>
          <a:p>
            <a:pPr marL="457200" indent="-457200">
              <a:spcBef>
                <a:spcPts val="1100"/>
              </a:spcBef>
              <a:buClr>
                <a:srgbClr val="FF33CC"/>
              </a:buClr>
              <a:buSzPct val="100000"/>
              <a:buFont typeface="Helvetica"/>
              <a:buChar char="•"/>
              <a:defRPr b="1" sz="27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Mantenga su         en la meta–   2 Cor. 4:18; Filipenses  3:12-14</a:t>
            </a:r>
          </a:p>
        </p:txBody>
      </p:sp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8273" y="1436479"/>
            <a:ext cx="3579814" cy="490378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Algunas cosas necesarias…"/>
          <p:cNvSpPr txBox="1"/>
          <p:nvPr/>
        </p:nvSpPr>
        <p:spPr>
          <a:xfrm>
            <a:off x="1160772" y="-68441"/>
            <a:ext cx="7867651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5000">
                <a:solidFill>
                  <a:srgbClr val="406823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Algunas cosas necesarias </a:t>
            </a:r>
          </a:p>
          <a:p>
            <a:pPr algn="ctr">
              <a:defRPr b="1" sz="5000">
                <a:solidFill>
                  <a:srgbClr val="406823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Para Revivir nuestra Pasión </a:t>
            </a:r>
          </a:p>
        </p:txBody>
      </p:sp>
      <p:pic>
        <p:nvPicPr>
          <p:cNvPr id="109" name="7A872442-7AB4-4BBD-900F-B7C725570AC0-L0-001.jpeg" descr="7A872442-7AB4-4BBD-900F-B7C725570AC0-L0-001.jpeg"/>
          <p:cNvPicPr>
            <a:picLocks noChangeAspect="1"/>
          </p:cNvPicPr>
          <p:nvPr/>
        </p:nvPicPr>
        <p:blipFill>
          <a:blip r:embed="rId4">
            <a:extLst/>
          </a:blip>
          <a:srcRect l="0" t="0" r="12822" b="0"/>
          <a:stretch>
            <a:fillRect/>
          </a:stretch>
        </p:blipFill>
        <p:spPr>
          <a:xfrm>
            <a:off x="2351236" y="3510446"/>
            <a:ext cx="806655" cy="69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5015" y="3026175"/>
            <a:ext cx="919164" cy="80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3674004A-3A49-4839-B6D7-DC8DD88417FB-L0-001.jpeg" descr="3674004A-3A49-4839-B6D7-DC8DD88417FB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2801" y="2174704"/>
            <a:ext cx="953781" cy="99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4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9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5"/>
      <p:bldP build="whole" bldLvl="1" animBg="1" rev="0" advAuto="0" spid="105" grpId="1"/>
      <p:bldP build="whole" bldLvl="1" animBg="1" rev="0" advAuto="0" spid="111" grpId="3"/>
      <p:bldP build="p" bldLvl="5" animBg="1" rev="0" advAuto="0" spid="106" grpId="2"/>
      <p:bldP build="whole" bldLvl="1" animBg="1" rev="0" advAuto="0" spid="110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