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3399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EC"/>
          </a:solidFill>
        </a:fill>
      </a:tcStyle>
    </a:wholeTbl>
    <a:band2H>
      <a:tcTxStyle b="def" i="def"/>
      <a:tcStyle>
        <a:tcBdr/>
        <a:fill>
          <a:solidFill>
            <a:srgbClr val="E6EFF6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00339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99"/>
              </a:solidFill>
              <a:prstDash val="solid"/>
              <a:round/>
            </a:ln>
          </a:top>
          <a:bottom>
            <a:ln w="25400" cap="flat">
              <a:solidFill>
                <a:srgbClr val="00339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003399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 b="def" i="def"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9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60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8413144" y="6466745"/>
            <a:ext cx="273657" cy="26425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xfrm>
            <a:off x="457200" y="1600200"/>
            <a:ext cx="8229600" cy="44989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"/>
          <p:cNvGrpSpPr/>
          <p:nvPr/>
        </p:nvGrpSpPr>
        <p:grpSpPr>
          <a:xfrm>
            <a:off x="0" y="0"/>
            <a:ext cx="9140825" cy="6850063"/>
            <a:chOff x="0" y="0"/>
            <a:chExt cx="9140825" cy="6850062"/>
          </a:xfrm>
        </p:grpSpPr>
        <p:sp>
          <p:nvSpPr>
            <p:cNvPr id="2" name="Rectangle"/>
            <p:cNvSpPr/>
            <p:nvPr/>
          </p:nvSpPr>
          <p:spPr>
            <a:xfrm>
              <a:off x="0" y="0"/>
              <a:ext cx="9140825" cy="2819400"/>
            </a:xfrm>
            <a:prstGeom prst="rect">
              <a:avLst/>
            </a:prstGeom>
            <a:gradFill flip="none" rotWithShape="1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9" name="Group"/>
            <p:cNvGrpSpPr/>
            <p:nvPr/>
          </p:nvGrpSpPr>
          <p:grpSpPr>
            <a:xfrm>
              <a:off x="2743200" y="2236787"/>
              <a:ext cx="6392863" cy="4613276"/>
              <a:chOff x="0" y="0"/>
              <a:chExt cx="6392862" cy="4613275"/>
            </a:xfrm>
          </p:grpSpPr>
          <p:sp>
            <p:nvSpPr>
              <p:cNvPr id="3" name="Shape"/>
              <p:cNvSpPr/>
              <p:nvPr/>
            </p:nvSpPr>
            <p:spPr>
              <a:xfrm>
                <a:off x="0" y="1960562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" name="Shape"/>
              <p:cNvSpPr/>
              <p:nvPr/>
            </p:nvSpPr>
            <p:spPr>
              <a:xfrm>
                <a:off x="3876675" y="2003425"/>
                <a:ext cx="1998663" cy="1287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" name="Shape"/>
              <p:cNvSpPr/>
              <p:nvPr/>
            </p:nvSpPr>
            <p:spPr>
              <a:xfrm>
                <a:off x="1860550" y="3074987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" name="Shape"/>
              <p:cNvSpPr/>
              <p:nvPr/>
            </p:nvSpPr>
            <p:spPr>
              <a:xfrm>
                <a:off x="1619250" y="1303337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7" name="Shape"/>
              <p:cNvSpPr/>
              <p:nvPr/>
            </p:nvSpPr>
            <p:spPr>
              <a:xfrm>
                <a:off x="4402137" y="1441450"/>
                <a:ext cx="1981201" cy="855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8" name="Shape"/>
              <p:cNvSpPr/>
              <p:nvPr/>
            </p:nvSpPr>
            <p:spPr>
              <a:xfrm>
                <a:off x="2386012" y="0"/>
                <a:ext cx="3644901" cy="2332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53" y="15998"/>
                    </a:moveTo>
                    <a:lnTo>
                      <a:pt x="9238" y="15601"/>
                    </a:lnTo>
                    <a:lnTo>
                      <a:pt x="11082" y="15204"/>
                    </a:lnTo>
                    <a:lnTo>
                      <a:pt x="12766" y="14880"/>
                    </a:lnTo>
                    <a:lnTo>
                      <a:pt x="14300" y="14483"/>
                    </a:lnTo>
                    <a:lnTo>
                      <a:pt x="15673" y="14072"/>
                    </a:lnTo>
                    <a:lnTo>
                      <a:pt x="16896" y="13675"/>
                    </a:lnTo>
                    <a:lnTo>
                      <a:pt x="18025" y="13189"/>
                    </a:lnTo>
                    <a:lnTo>
                      <a:pt x="18938" y="12792"/>
                    </a:lnTo>
                    <a:lnTo>
                      <a:pt x="19756" y="12234"/>
                    </a:lnTo>
                    <a:lnTo>
                      <a:pt x="20424" y="11763"/>
                    </a:lnTo>
                    <a:lnTo>
                      <a:pt x="20885" y="11116"/>
                    </a:lnTo>
                    <a:lnTo>
                      <a:pt x="21290" y="10469"/>
                    </a:lnTo>
                    <a:lnTo>
                      <a:pt x="21497" y="9837"/>
                    </a:lnTo>
                    <a:lnTo>
                      <a:pt x="21600" y="9028"/>
                    </a:lnTo>
                    <a:lnTo>
                      <a:pt x="21544" y="8234"/>
                    </a:lnTo>
                    <a:lnTo>
                      <a:pt x="21346" y="7352"/>
                    </a:lnTo>
                    <a:lnTo>
                      <a:pt x="21083" y="6720"/>
                    </a:lnTo>
                    <a:lnTo>
                      <a:pt x="20678" y="5999"/>
                    </a:lnTo>
                    <a:lnTo>
                      <a:pt x="20170" y="5352"/>
                    </a:lnTo>
                    <a:lnTo>
                      <a:pt x="19559" y="4720"/>
                    </a:lnTo>
                    <a:lnTo>
                      <a:pt x="18891" y="4073"/>
                    </a:lnTo>
                    <a:lnTo>
                      <a:pt x="18129" y="3441"/>
                    </a:lnTo>
                    <a:lnTo>
                      <a:pt x="16642" y="2309"/>
                    </a:lnTo>
                    <a:lnTo>
                      <a:pt x="15880" y="1838"/>
                    </a:lnTo>
                    <a:lnTo>
                      <a:pt x="15165" y="1353"/>
                    </a:lnTo>
                    <a:lnTo>
                      <a:pt x="14450" y="956"/>
                    </a:lnTo>
                    <a:lnTo>
                      <a:pt x="13886" y="632"/>
                    </a:lnTo>
                    <a:lnTo>
                      <a:pt x="13378" y="397"/>
                    </a:lnTo>
                    <a:lnTo>
                      <a:pt x="13020" y="147"/>
                    </a:lnTo>
                    <a:lnTo>
                      <a:pt x="12766" y="74"/>
                    </a:lnTo>
                    <a:lnTo>
                      <a:pt x="12663" y="0"/>
                    </a:lnTo>
                    <a:lnTo>
                      <a:pt x="14093" y="794"/>
                    </a:lnTo>
                    <a:lnTo>
                      <a:pt x="15570" y="1750"/>
                    </a:lnTo>
                    <a:lnTo>
                      <a:pt x="17000" y="2720"/>
                    </a:lnTo>
                    <a:lnTo>
                      <a:pt x="18326" y="3749"/>
                    </a:lnTo>
                    <a:lnTo>
                      <a:pt x="18938" y="4235"/>
                    </a:lnTo>
                    <a:lnTo>
                      <a:pt x="19455" y="4793"/>
                    </a:lnTo>
                    <a:lnTo>
                      <a:pt x="19963" y="5352"/>
                    </a:lnTo>
                    <a:lnTo>
                      <a:pt x="20424" y="5911"/>
                    </a:lnTo>
                    <a:lnTo>
                      <a:pt x="20782" y="6470"/>
                    </a:lnTo>
                    <a:lnTo>
                      <a:pt x="21036" y="7028"/>
                    </a:lnTo>
                    <a:lnTo>
                      <a:pt x="21186" y="7675"/>
                    </a:lnTo>
                    <a:lnTo>
                      <a:pt x="21290" y="8234"/>
                    </a:lnTo>
                    <a:lnTo>
                      <a:pt x="21243" y="8793"/>
                    </a:lnTo>
                    <a:lnTo>
                      <a:pt x="21083" y="9352"/>
                    </a:lnTo>
                    <a:lnTo>
                      <a:pt x="20829" y="9837"/>
                    </a:lnTo>
                    <a:lnTo>
                      <a:pt x="20424" y="10322"/>
                    </a:lnTo>
                    <a:lnTo>
                      <a:pt x="19963" y="10719"/>
                    </a:lnTo>
                    <a:lnTo>
                      <a:pt x="19399" y="11116"/>
                    </a:lnTo>
                    <a:lnTo>
                      <a:pt x="18787" y="11440"/>
                    </a:lnTo>
                    <a:lnTo>
                      <a:pt x="18072" y="11763"/>
                    </a:lnTo>
                    <a:lnTo>
                      <a:pt x="17254" y="12072"/>
                    </a:lnTo>
                    <a:lnTo>
                      <a:pt x="16445" y="12395"/>
                    </a:lnTo>
                    <a:lnTo>
                      <a:pt x="14601" y="12881"/>
                    </a:lnTo>
                    <a:lnTo>
                      <a:pt x="12710" y="13351"/>
                    </a:lnTo>
                    <a:lnTo>
                      <a:pt x="10668" y="13836"/>
                    </a:lnTo>
                    <a:lnTo>
                      <a:pt x="8683" y="14233"/>
                    </a:lnTo>
                    <a:lnTo>
                      <a:pt x="6736" y="14630"/>
                    </a:lnTo>
                    <a:lnTo>
                      <a:pt x="4901" y="15116"/>
                    </a:lnTo>
                    <a:lnTo>
                      <a:pt x="4083" y="15351"/>
                    </a:lnTo>
                    <a:lnTo>
                      <a:pt x="3321" y="15674"/>
                    </a:lnTo>
                    <a:lnTo>
                      <a:pt x="2606" y="15910"/>
                    </a:lnTo>
                    <a:lnTo>
                      <a:pt x="1938" y="16233"/>
                    </a:lnTo>
                    <a:lnTo>
                      <a:pt x="1383" y="16557"/>
                    </a:lnTo>
                    <a:lnTo>
                      <a:pt x="866" y="16880"/>
                    </a:lnTo>
                    <a:lnTo>
                      <a:pt x="508" y="17277"/>
                    </a:lnTo>
                    <a:lnTo>
                      <a:pt x="207" y="17674"/>
                    </a:lnTo>
                    <a:lnTo>
                      <a:pt x="56" y="18071"/>
                    </a:lnTo>
                    <a:lnTo>
                      <a:pt x="0" y="18556"/>
                    </a:lnTo>
                    <a:lnTo>
                      <a:pt x="103" y="19042"/>
                    </a:lnTo>
                    <a:lnTo>
                      <a:pt x="254" y="19512"/>
                    </a:lnTo>
                    <a:lnTo>
                      <a:pt x="508" y="19924"/>
                    </a:lnTo>
                    <a:lnTo>
                      <a:pt x="922" y="20321"/>
                    </a:lnTo>
                    <a:lnTo>
                      <a:pt x="1326" y="20644"/>
                    </a:lnTo>
                    <a:lnTo>
                      <a:pt x="1844" y="20953"/>
                    </a:lnTo>
                    <a:lnTo>
                      <a:pt x="3067" y="21600"/>
                    </a:lnTo>
                    <a:lnTo>
                      <a:pt x="2502" y="21203"/>
                    </a:lnTo>
                    <a:lnTo>
                      <a:pt x="2041" y="20791"/>
                    </a:lnTo>
                    <a:lnTo>
                      <a:pt x="1637" y="20394"/>
                    </a:lnTo>
                    <a:lnTo>
                      <a:pt x="1383" y="19997"/>
                    </a:lnTo>
                    <a:lnTo>
                      <a:pt x="1176" y="19600"/>
                    </a:lnTo>
                    <a:lnTo>
                      <a:pt x="1129" y="19203"/>
                    </a:lnTo>
                    <a:lnTo>
                      <a:pt x="1176" y="18792"/>
                    </a:lnTo>
                    <a:lnTo>
                      <a:pt x="1326" y="18483"/>
                    </a:lnTo>
                    <a:lnTo>
                      <a:pt x="1637" y="18071"/>
                    </a:lnTo>
                    <a:lnTo>
                      <a:pt x="1994" y="17762"/>
                    </a:lnTo>
                    <a:lnTo>
                      <a:pt x="2559" y="17439"/>
                    </a:lnTo>
                    <a:lnTo>
                      <a:pt x="3217" y="17115"/>
                    </a:lnTo>
                    <a:lnTo>
                      <a:pt x="3979" y="16792"/>
                    </a:lnTo>
                    <a:lnTo>
                      <a:pt x="4958" y="16483"/>
                    </a:lnTo>
                    <a:lnTo>
                      <a:pt x="6030" y="16233"/>
                    </a:lnTo>
                    <a:lnTo>
                      <a:pt x="7253" y="159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E8B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1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solidFill>
            <a:srgbClr val="E5E5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■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 typeface="Wingdings"/>
        <a:buChar char=""/>
        <a:tabLst/>
        <a:defRPr b="0" baseline="0" cap="none" i="0" spc="0" strike="noStrike" sz="3200" u="none"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Un lugar de Refugio"/>
          <p:cNvSpPr txBox="1"/>
          <p:nvPr/>
        </p:nvSpPr>
        <p:spPr>
          <a:xfrm>
            <a:off x="1905000" y="228600"/>
            <a:ext cx="52578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48640">
              <a:defRPr b="1" sz="4320">
                <a:solidFill>
                  <a:srgbClr val="CCFFFF"/>
                </a:solidFill>
                <a:effectLst>
                  <a:outerShdw sx="100000" sy="100000" kx="0" ky="0" algn="b" rotWithShape="0" blurRad="38100" dist="27474" dir="2021404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Un lugar de Refugio</a:t>
            </a:r>
          </a:p>
        </p:txBody>
      </p:sp>
      <p:sp>
        <p:nvSpPr>
          <p:cNvPr id="48" name="&quot;Y de las ciudades que daréis a los levitas, seis ciudades serán de refugio, las cuales daréis para que el homicida se refugie allá; y además de éstas daréis cuarenta y dos ciudades.&quot;  Num. 35:6"/>
          <p:cNvSpPr txBox="1"/>
          <p:nvPr/>
        </p:nvSpPr>
        <p:spPr>
          <a:xfrm>
            <a:off x="304800" y="1371600"/>
            <a:ext cx="8534400" cy="3883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"Y de las ciudades que daréis a los levitas, seis ciudades serán de refugio, las cuales daréis para que el homicida se refugie allá; y además de éstas daréis cuarenta y dos ciudades."  </a:t>
            </a:r>
            <a:r>
              <a:rPr b="1" sz="40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Num. 35:6</a:t>
            </a:r>
          </a:p>
        </p:txBody>
      </p:sp>
      <p:sp>
        <p:nvSpPr>
          <p:cNvPr id="49" name="Line"/>
          <p:cNvSpPr/>
          <p:nvPr/>
        </p:nvSpPr>
        <p:spPr>
          <a:xfrm>
            <a:off x="2438400" y="3429000"/>
            <a:ext cx="47244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2"/>
      <p:bldP build="whole" bldLvl="1" animBg="1" rev="0" advAuto="0" spid="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"/>
          <p:cNvSpPr/>
          <p:nvPr/>
        </p:nvSpPr>
        <p:spPr>
          <a:xfrm>
            <a:off x="202379" y="53043"/>
            <a:ext cx="8739242" cy="1355891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44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5" name="Barco – Estaban a salvo en el barco"/>
          <p:cNvSpPr txBox="1"/>
          <p:nvPr/>
        </p:nvSpPr>
        <p:spPr>
          <a:xfrm>
            <a:off x="-1318583" y="-100080"/>
            <a:ext cx="11978628" cy="166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40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Barco </a:t>
            </a:r>
            <a:r>
              <a:rPr b="0" u="none"/>
              <a:t>– Estaban a salvo en el barco</a:t>
            </a:r>
          </a:p>
        </p:txBody>
      </p:sp>
      <p:sp>
        <p:nvSpPr>
          <p:cNvPr id="116" name="Hch 27 – Viaje a Roma Tormenta- la vida en peligro…"/>
          <p:cNvSpPr txBox="1"/>
          <p:nvPr/>
        </p:nvSpPr>
        <p:spPr>
          <a:xfrm>
            <a:off x="236827" y="1675000"/>
            <a:ext cx="8305801" cy="231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Hch 27 – Viaje a Roma	Tormenta- la vida en peligro</a:t>
            </a:r>
          </a:p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276 pasajeros</a:t>
            </a:r>
          </a:p>
        </p:txBody>
      </p:sp>
      <p:grpSp>
        <p:nvGrpSpPr>
          <p:cNvPr id="119" name="Group"/>
          <p:cNvGrpSpPr/>
          <p:nvPr/>
        </p:nvGrpSpPr>
        <p:grpSpPr>
          <a:xfrm>
            <a:off x="8227" y="4249743"/>
            <a:ext cx="8763001" cy="1981201"/>
            <a:chOff x="0" y="0"/>
            <a:chExt cx="8763000" cy="1981200"/>
          </a:xfrm>
        </p:grpSpPr>
        <p:sp>
          <p:nvSpPr>
            <p:cNvPr id="117" name="Rectangle"/>
            <p:cNvSpPr/>
            <p:nvPr/>
          </p:nvSpPr>
          <p:spPr>
            <a:xfrm>
              <a:off x="-1" y="0"/>
              <a:ext cx="8763002" cy="1981200"/>
            </a:xfrm>
            <a:prstGeom prst="rect">
              <a:avLst/>
            </a:prstGeom>
            <a:solidFill>
              <a:srgbClr val="92EEE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000">
                  <a:solidFill>
                    <a:srgbClr val="000514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" name="“Ellos estarían a salvo en el barco  Hch 27:31"/>
            <p:cNvSpPr txBox="1"/>
            <p:nvPr/>
          </p:nvSpPr>
          <p:spPr>
            <a:xfrm>
              <a:off x="43068" y="349939"/>
              <a:ext cx="8676864" cy="1281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“Ellos estarían a salvo en el barco </a:t>
              </a:r>
              <a:br/>
              <a:r>
                <a:rPr b="1" sz="4000"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</a:rPr>
                <a:t>Hch 27:31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6" grpId="1"/>
      <p:bldP build="whole" bldLvl="1" animBg="1" rev="0" advAuto="0" spid="11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121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" name="Salvación estaba en el barco"/>
            <p:cNvSpPr txBox="1"/>
            <p:nvPr/>
          </p:nvSpPr>
          <p:spPr>
            <a:xfrm>
              <a:off x="854305" y="65020"/>
              <a:ext cx="7435390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</a:t>
              </a:r>
              <a:r>
                <a:rPr>
                  <a:solidFill>
                    <a:srgbClr val="FFFFCC"/>
                  </a:solidFill>
                </a:rPr>
                <a:t>Salvación estaba en el barco</a:t>
              </a:r>
            </a:p>
          </p:txBody>
        </p:sp>
      </p:grpSp>
      <p:sp>
        <p:nvSpPr>
          <p:cNvPr id="124" name="Quizás dirá alguno, pudieran haber nadado.…"/>
          <p:cNvSpPr txBox="1"/>
          <p:nvPr/>
        </p:nvSpPr>
        <p:spPr>
          <a:xfrm>
            <a:off x="381000" y="1265237"/>
            <a:ext cx="8305800" cy="442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b="1" sz="4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Quizás dirá alguno, pudieran haber nadado.</a:t>
            </a:r>
          </a:p>
          <a:p>
            <a:pPr>
              <a:lnSpc>
                <a:spcPct val="75000"/>
              </a:lnSpc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O en un salvavidas</a:t>
            </a:r>
          </a:p>
          <a:p>
            <a:pPr>
              <a:lnSpc>
                <a:spcPct val="75000"/>
              </a:lnSpc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O quizás en un trozo de madera</a:t>
            </a:r>
          </a:p>
          <a:p>
            <a:pPr>
              <a:lnSpc>
                <a:spcPct val="75000"/>
              </a:lnSpc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sp>
        <p:nvSpPr>
          <p:cNvPr id="125" name="Rectangle"/>
          <p:cNvSpPr/>
          <p:nvPr/>
        </p:nvSpPr>
        <p:spPr>
          <a:xfrm>
            <a:off x="457200" y="5136031"/>
            <a:ext cx="8153400" cy="1295401"/>
          </a:xfrm>
          <a:prstGeom prst="rect">
            <a:avLst/>
          </a:prstGeom>
          <a:solidFill>
            <a:srgbClr val="92EEEE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p" bldLvl="5" animBg="1" rev="0" advAuto="0" spid="1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127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" name="Iglesia  Es el medio de salvación"/>
            <p:cNvSpPr txBox="1"/>
            <p:nvPr/>
          </p:nvSpPr>
          <p:spPr>
            <a:xfrm>
              <a:off x="388820" y="65020"/>
              <a:ext cx="8366360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Iglesia  Es el medio de salvación </a:t>
              </a:r>
            </a:p>
          </p:txBody>
        </p:sp>
      </p:grpSp>
      <p:sp>
        <p:nvSpPr>
          <p:cNvPr id="130" name="En Cristo"/>
          <p:cNvSpPr txBox="1"/>
          <p:nvPr/>
        </p:nvSpPr>
        <p:spPr>
          <a:xfrm>
            <a:off x="-1" y="1295400"/>
            <a:ext cx="914400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2800"/>
              </a:spcBef>
              <a:defRPr b="1" sz="4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En Cristo</a:t>
            </a:r>
            <a:r>
              <a:rPr b="0" sz="4400"/>
              <a:t> </a:t>
            </a:r>
          </a:p>
        </p:txBody>
      </p:sp>
      <p:sp>
        <p:nvSpPr>
          <p:cNvPr id="131" name="“&quot;Y en ningún otro hay salvación; porque no hay otro nombre bajo el cielo, dado a los hombres, en que podamos ser salvos.&quot; (Hch 4:12)"/>
          <p:cNvSpPr txBox="1"/>
          <p:nvPr/>
        </p:nvSpPr>
        <p:spPr>
          <a:xfrm>
            <a:off x="304800" y="2667000"/>
            <a:ext cx="8610600" cy="324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</a:t>
            </a:r>
            <a:r>
              <a:rPr b="1"/>
              <a:t>"Y en ningún otro hay salvación; porque no hay otro nombre bajo el cielo, dado a los hombres, en que podamos ser salvos." (Hch 4:12)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3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133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4" name="Salvación es en la iglesia"/>
            <p:cNvSpPr txBox="1"/>
            <p:nvPr/>
          </p:nvSpPr>
          <p:spPr>
            <a:xfrm>
              <a:off x="1382546" y="65020"/>
              <a:ext cx="6378908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Salvación es en la iglesia</a:t>
              </a:r>
            </a:p>
          </p:txBody>
        </p:sp>
      </p:grpSp>
      <p:sp>
        <p:nvSpPr>
          <p:cNvPr id="136" name="Text"/>
          <p:cNvSpPr txBox="1"/>
          <p:nvPr/>
        </p:nvSpPr>
        <p:spPr>
          <a:xfrm>
            <a:off x="-1" y="1295400"/>
            <a:ext cx="9144002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139" name="Group"/>
          <p:cNvGrpSpPr/>
          <p:nvPr/>
        </p:nvGrpSpPr>
        <p:grpSpPr>
          <a:xfrm>
            <a:off x="381000" y="2438400"/>
            <a:ext cx="3733800" cy="990600"/>
            <a:chOff x="0" y="0"/>
            <a:chExt cx="3733800" cy="990600"/>
          </a:xfrm>
        </p:grpSpPr>
        <p:sp>
          <p:nvSpPr>
            <p:cNvPr id="137" name="Oval"/>
            <p:cNvSpPr/>
            <p:nvPr/>
          </p:nvSpPr>
          <p:spPr>
            <a:xfrm>
              <a:off x="0" y="0"/>
              <a:ext cx="3733800" cy="990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Ef.1:22-23"/>
            <p:cNvSpPr txBox="1"/>
            <p:nvPr/>
          </p:nvSpPr>
          <p:spPr>
            <a:xfrm>
              <a:off x="525606" y="141220"/>
              <a:ext cx="2682588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Ef.1:22-23</a:t>
              </a:r>
            </a:p>
          </p:txBody>
        </p:sp>
      </p:grpSp>
      <p:grpSp>
        <p:nvGrpSpPr>
          <p:cNvPr id="142" name="Group"/>
          <p:cNvGrpSpPr/>
          <p:nvPr/>
        </p:nvGrpSpPr>
        <p:grpSpPr>
          <a:xfrm>
            <a:off x="381000" y="4191000"/>
            <a:ext cx="3733800" cy="990600"/>
            <a:chOff x="0" y="0"/>
            <a:chExt cx="3733800" cy="990600"/>
          </a:xfrm>
        </p:grpSpPr>
        <p:sp>
          <p:nvSpPr>
            <p:cNvPr id="140" name="Oval"/>
            <p:cNvSpPr/>
            <p:nvPr/>
          </p:nvSpPr>
          <p:spPr>
            <a:xfrm>
              <a:off x="0" y="0"/>
              <a:ext cx="3733800" cy="990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Col.1:18,24"/>
            <p:cNvSpPr txBox="1"/>
            <p:nvPr/>
          </p:nvSpPr>
          <p:spPr>
            <a:xfrm>
              <a:off x="385770" y="141220"/>
              <a:ext cx="2962261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Col.1:18,24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4572000" y="2209800"/>
            <a:ext cx="4191000" cy="1447800"/>
            <a:chOff x="0" y="0"/>
            <a:chExt cx="4191000" cy="1447799"/>
          </a:xfrm>
        </p:grpSpPr>
        <p:sp>
          <p:nvSpPr>
            <p:cNvPr id="143" name="Rectangle"/>
            <p:cNvSpPr/>
            <p:nvPr/>
          </p:nvSpPr>
          <p:spPr>
            <a:xfrm>
              <a:off x="0" y="0"/>
              <a:ext cx="4191000" cy="14478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La iglesia es  su cuerpo"/>
            <p:cNvSpPr txBox="1"/>
            <p:nvPr/>
          </p:nvSpPr>
          <p:spPr>
            <a:xfrm>
              <a:off x="412596" y="52320"/>
              <a:ext cx="3365808" cy="1343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La iglesia es </a:t>
              </a:r>
              <a:br/>
              <a:r>
                <a:t>su cuerpo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4572000" y="3962400"/>
            <a:ext cx="4191000" cy="1447800"/>
            <a:chOff x="0" y="0"/>
            <a:chExt cx="4191000" cy="1447799"/>
          </a:xfrm>
        </p:grpSpPr>
        <p:sp>
          <p:nvSpPr>
            <p:cNvPr id="146" name="Rectangle"/>
            <p:cNvSpPr/>
            <p:nvPr/>
          </p:nvSpPr>
          <p:spPr>
            <a:xfrm>
              <a:off x="0" y="0"/>
              <a:ext cx="4191000" cy="14478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El cuerpo,…"/>
            <p:cNvSpPr txBox="1"/>
            <p:nvPr/>
          </p:nvSpPr>
          <p:spPr>
            <a:xfrm>
              <a:off x="785447" y="52320"/>
              <a:ext cx="2620106" cy="1343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El cuerpo,</a:t>
              </a:r>
            </a:p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La iglesia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2"/>
      <p:bldP build="whole" bldLvl="1" animBg="1" rev="0" advAuto="0" spid="142" grpId="3"/>
      <p:bldP build="whole" bldLvl="1" animBg="1" rev="0" advAuto="0" spid="139" grpId="1"/>
      <p:bldP build="whole" bldLvl="1" animBg="1" rev="0" advAuto="0" spid="148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150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¿Porque en la iglesia?"/>
            <p:cNvSpPr txBox="1"/>
            <p:nvPr/>
          </p:nvSpPr>
          <p:spPr>
            <a:xfrm>
              <a:off x="1739709" y="65020"/>
              <a:ext cx="5664583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¿Porque en la iglesia?</a:t>
              </a:r>
            </a:p>
          </p:txBody>
        </p:sp>
      </p:grpSp>
      <p:sp>
        <p:nvSpPr>
          <p:cNvPr id="153" name="Dios puede salvar al hombre de alguna otra manera…"/>
          <p:cNvSpPr txBox="1"/>
          <p:nvPr/>
        </p:nvSpPr>
        <p:spPr>
          <a:xfrm>
            <a:off x="304800" y="2057400"/>
            <a:ext cx="8610600" cy="294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b="1" sz="4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Dios puede salvar al hombre de alguna otra manera</a:t>
            </a:r>
          </a:p>
          <a:p>
            <a:pPr>
              <a:spcBef>
                <a:spcPts val="2600"/>
              </a:spcBef>
              <a:defRPr b="1" sz="4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Pero, el decidió salvar al hombre en la iglesia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155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La iglesia es nuestro lugar seguro"/>
            <p:cNvSpPr txBox="1"/>
            <p:nvPr/>
          </p:nvSpPr>
          <p:spPr>
            <a:xfrm>
              <a:off x="326337" y="65020"/>
              <a:ext cx="8491326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La iglesia es nuestro lugar seguro</a:t>
              </a:r>
            </a:p>
          </p:txBody>
        </p:sp>
      </p:grpSp>
      <p:sp>
        <p:nvSpPr>
          <p:cNvPr id="158" name="&quot;Bendito sea el Dios y Padre de nuestro Señor Jesucristo, que nos bendijo con toda bendición espiritual en los lugares celestiales en Cristo,&quot; (Ef 1:3)"/>
          <p:cNvSpPr txBox="1"/>
          <p:nvPr/>
        </p:nvSpPr>
        <p:spPr>
          <a:xfrm>
            <a:off x="457200" y="1447800"/>
            <a:ext cx="8077200" cy="324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"Bendito sea el Dios y Padre de nuestro Señor Jesucristo, que nos bendijo con toda bendición espiritual en los lugares celestiales en Cristo," (Ef 1:3)</a:t>
            </a:r>
          </a:p>
        </p:txBody>
      </p:sp>
      <p:grpSp>
        <p:nvGrpSpPr>
          <p:cNvPr id="161" name="Group"/>
          <p:cNvGrpSpPr/>
          <p:nvPr/>
        </p:nvGrpSpPr>
        <p:grpSpPr>
          <a:xfrm>
            <a:off x="-1" y="5333999"/>
            <a:ext cx="9144002" cy="1143002"/>
            <a:chOff x="0" y="0"/>
            <a:chExt cx="9144000" cy="1143000"/>
          </a:xfrm>
        </p:grpSpPr>
        <p:sp>
          <p:nvSpPr>
            <p:cNvPr id="159" name="Rectangle"/>
            <p:cNvSpPr/>
            <p:nvPr/>
          </p:nvSpPr>
          <p:spPr>
            <a:xfrm>
              <a:off x="-1" y="-1"/>
              <a:ext cx="9144002" cy="1143002"/>
            </a:xfrm>
            <a:prstGeom prst="rect">
              <a:avLst/>
            </a:prstGeom>
            <a:solidFill>
              <a:srgbClr val="92EEE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El lugar de refugio es la iglesia"/>
            <p:cNvSpPr txBox="1"/>
            <p:nvPr/>
          </p:nvSpPr>
          <p:spPr>
            <a:xfrm>
              <a:off x="714742" y="217420"/>
              <a:ext cx="7714516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El lugar de refugio es la iglesia</a:t>
              </a:r>
            </a:p>
          </p:txBody>
        </p:sp>
      </p:grpSp>
      <p:sp>
        <p:nvSpPr>
          <p:cNvPr id="162" name="Rounded Rectangle"/>
          <p:cNvSpPr/>
          <p:nvPr/>
        </p:nvSpPr>
        <p:spPr>
          <a:xfrm>
            <a:off x="3200400" y="4191000"/>
            <a:ext cx="2590800" cy="685800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1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ios siempre ha proveído un lugar de refugio"/>
          <p:cNvSpPr txBox="1"/>
          <p:nvPr/>
        </p:nvSpPr>
        <p:spPr>
          <a:xfrm>
            <a:off x="990600" y="228600"/>
            <a:ext cx="7391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93192">
              <a:defRPr b="1" sz="3096">
                <a:solidFill>
                  <a:srgbClr val="CCFFFF"/>
                </a:solidFill>
                <a:effectLst>
                  <a:outerShdw sx="100000" sy="100000" kx="0" ky="0" algn="b" rotWithShape="0" blurRad="27305" dist="19689" dir="2021404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Dios siempre ha proveído un lugar de refugio</a:t>
            </a:r>
          </a:p>
        </p:txBody>
      </p:sp>
      <p:sp>
        <p:nvSpPr>
          <p:cNvPr id="165" name="Un Arca = Dias de Noe…"/>
          <p:cNvSpPr txBox="1"/>
          <p:nvPr/>
        </p:nvSpPr>
        <p:spPr>
          <a:xfrm>
            <a:off x="457200" y="1524000"/>
            <a:ext cx="8686800" cy="264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 Arca = Dias de Noe</a:t>
            </a:r>
          </a:p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Casa = Tiempo de la pascua</a:t>
            </a:r>
          </a:p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Barco = Viaje de Pablo a Roma</a:t>
            </a:r>
          </a:p>
        </p:txBody>
      </p:sp>
      <p:sp>
        <p:nvSpPr>
          <p:cNvPr id="166" name="La Iglesia de Cristo =  Para todas las personas hoy día"/>
          <p:cNvSpPr txBox="1"/>
          <p:nvPr/>
        </p:nvSpPr>
        <p:spPr>
          <a:xfrm>
            <a:off x="381000" y="4724400"/>
            <a:ext cx="8305800" cy="140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800"/>
              </a:spcBef>
              <a:defRPr b="1" sz="48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La Iglesia de Cristo</a:t>
            </a:r>
            <a:r>
              <a:rPr b="0" sz="4400" u="none"/>
              <a:t> = </a:t>
            </a:r>
            <a:br>
              <a:rPr b="0" sz="4400" u="none"/>
            </a:br>
            <a:r>
              <a:rPr b="0" sz="4400" u="none"/>
              <a:t>Para todas las personas hoy día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  <p:bldP build="whole" bldLvl="1" animBg="1" rev="0" advAuto="0" spid="16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ero si queremos entrar en ese refugio"/>
          <p:cNvSpPr txBox="1"/>
          <p:nvPr/>
        </p:nvSpPr>
        <p:spPr>
          <a:xfrm>
            <a:off x="990600" y="228600"/>
            <a:ext cx="73914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393192">
              <a:defRPr b="1" sz="3096">
                <a:solidFill>
                  <a:srgbClr val="CCFFFF"/>
                </a:solidFill>
                <a:effectLst>
                  <a:outerShdw sx="100000" sy="100000" kx="0" ky="0" algn="b" rotWithShape="0" blurRad="27305" dist="19689" dir="2021404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Pero si queremos entrar en ese refugio</a:t>
            </a:r>
          </a:p>
        </p:txBody>
      </p:sp>
      <p:sp>
        <p:nvSpPr>
          <p:cNvPr id="169" name="Que es la Iglesia =  Tenemos que:…"/>
          <p:cNvSpPr txBox="1"/>
          <p:nvPr/>
        </p:nvSpPr>
        <p:spPr>
          <a:xfrm>
            <a:off x="228600" y="1219200"/>
            <a:ext cx="8305800" cy="473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800"/>
              </a:spcBef>
              <a:defRPr b="1" sz="48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Que es la Iglesia </a:t>
            </a:r>
            <a:r>
              <a:rPr b="0" sz="4400" u="none"/>
              <a:t>= </a:t>
            </a:r>
            <a:br>
              <a:rPr b="0" sz="4400" u="none"/>
            </a:br>
            <a:r>
              <a:rPr b="0" sz="4400" u="none"/>
              <a:t>Tenemos que:</a:t>
            </a:r>
            <a:endParaRPr sz="4400"/>
          </a:p>
          <a:p>
            <a:pPr>
              <a:lnSpc>
                <a:spcPct val="70000"/>
              </a:lnSpc>
              <a:spcBef>
                <a:spcPts val="26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	Creer</a:t>
            </a:r>
          </a:p>
          <a:p>
            <a:pPr>
              <a:lnSpc>
                <a:spcPct val="70000"/>
              </a:lnSpc>
              <a:spcBef>
                <a:spcPts val="26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	Arrepentirnos</a:t>
            </a:r>
          </a:p>
          <a:p>
            <a:pPr>
              <a:lnSpc>
                <a:spcPct val="70000"/>
              </a:lnSpc>
              <a:spcBef>
                <a:spcPts val="26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	Confesar</a:t>
            </a:r>
          </a:p>
          <a:p>
            <a:pPr>
              <a:lnSpc>
                <a:spcPct val="70000"/>
              </a:lnSpc>
              <a:spcBef>
                <a:spcPts val="2600"/>
              </a:spcBef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	Bautizarnos</a:t>
            </a:r>
          </a:p>
        </p:txBody>
      </p:sp>
      <p:grpSp>
        <p:nvGrpSpPr>
          <p:cNvPr id="172" name="Group"/>
          <p:cNvGrpSpPr/>
          <p:nvPr/>
        </p:nvGrpSpPr>
        <p:grpSpPr>
          <a:xfrm>
            <a:off x="3886200" y="4343399"/>
            <a:ext cx="5029200" cy="2286002"/>
            <a:chOff x="0" y="0"/>
            <a:chExt cx="5029199" cy="2286000"/>
          </a:xfrm>
        </p:grpSpPr>
        <p:sp>
          <p:nvSpPr>
            <p:cNvPr id="170" name="Oval"/>
            <p:cNvSpPr/>
            <p:nvPr/>
          </p:nvSpPr>
          <p:spPr>
            <a:xfrm>
              <a:off x="0" y="-1"/>
              <a:ext cx="5029200" cy="2286002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4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71" name="Añadidos a la Iglesia…"/>
            <p:cNvSpPr txBox="1"/>
            <p:nvPr/>
          </p:nvSpPr>
          <p:spPr>
            <a:xfrm>
              <a:off x="347930" y="462280"/>
              <a:ext cx="4333340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Añadidos a la Iglesia</a:t>
              </a:r>
            </a:p>
            <a:p>
              <a:pPr algn="ctr">
                <a:defRPr b="1" sz="4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Hch 2:47</a:t>
              </a:r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3429000" y="2057400"/>
            <a:ext cx="5715000" cy="2133600"/>
            <a:chOff x="0" y="0"/>
            <a:chExt cx="5715000" cy="2133600"/>
          </a:xfrm>
        </p:grpSpPr>
        <p:sp>
          <p:nvSpPr>
            <p:cNvPr id="173" name="Oval"/>
            <p:cNvSpPr/>
            <p:nvPr/>
          </p:nvSpPr>
          <p:spPr>
            <a:xfrm>
              <a:off x="0" y="0"/>
              <a:ext cx="5715000" cy="2133600"/>
            </a:xfrm>
            <a:prstGeom prst="ellipse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Gal.3:27…"/>
            <p:cNvSpPr txBox="1"/>
            <p:nvPr/>
          </p:nvSpPr>
          <p:spPr>
            <a:xfrm>
              <a:off x="227392" y="395220"/>
              <a:ext cx="5260217" cy="1343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4400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r>
                <a:t>Gal.3:27</a:t>
              </a:r>
            </a:p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Bautizados en Cristo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whole" bldLvl="1" animBg="1" rev="0" advAuto="0" spid="172" grpId="3"/>
      <p:bldP build="whole" bldLvl="1" animBg="1" rev="0" advAuto="0" spid="17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ouble-click to edi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Double-click to edit"/>
          <p:cNvSpPr txBox="1"/>
          <p:nvPr>
            <p:ph type="body" idx="1"/>
          </p:nvPr>
        </p:nvSpPr>
        <p:spPr>
          <a:xfrm>
            <a:off x="457200" y="1600199"/>
            <a:ext cx="8229600" cy="449897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3" name="beacon.jpeg" descr="beaco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90600" y="76200"/>
            <a:ext cx="9144000" cy="7391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“Un Refugio en Tiempos Difíciles&quot;"/>
          <p:cNvSpPr txBox="1"/>
          <p:nvPr/>
        </p:nvSpPr>
        <p:spPr>
          <a:xfrm>
            <a:off x="-25175" y="1186167"/>
            <a:ext cx="7696709" cy="10601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4800">
                <a:solidFill>
                  <a:srgbClr val="4E7A27"/>
                </a:solidFill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pPr/>
            <a:r>
              <a:t>“Un Refugio en Tiempos Difíciles"</a:t>
            </a:r>
          </a:p>
        </p:txBody>
      </p:sp>
      <p:sp>
        <p:nvSpPr>
          <p:cNvPr id="55" name="&quot;Jehová será refugio del pobre, Refugio para el  tiempo de angustia.&quot;  (Sal 9:9)"/>
          <p:cNvSpPr txBox="1"/>
          <p:nvPr/>
        </p:nvSpPr>
        <p:spPr>
          <a:xfrm>
            <a:off x="3218476" y="3555222"/>
            <a:ext cx="4648201" cy="30807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35921" dir="27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1600"/>
              </a:spcBef>
              <a:defRPr sz="2800">
                <a:solidFill>
                  <a:srgbClr val="FFFF00"/>
                </a:solidFill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"Jehová será refugio del pobre, Refugio para el </a:t>
            </a:r>
            <a:br/>
            <a:r>
              <a:t>tiempo de angustia." </a:t>
            </a:r>
            <a:br/>
            <a:r>
              <a:t>(Sal 9:9)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n tiempos de problema - peligro"/>
          <p:cNvSpPr txBox="1"/>
          <p:nvPr/>
        </p:nvSpPr>
        <p:spPr>
          <a:xfrm>
            <a:off x="152400" y="1676400"/>
            <a:ext cx="8991600" cy="708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 tiempos de problema - peligro</a:t>
            </a:r>
          </a:p>
        </p:txBody>
      </p:sp>
      <p:sp>
        <p:nvSpPr>
          <p:cNvPr id="58" name="El Refugio era para:"/>
          <p:cNvSpPr txBox="1"/>
          <p:nvPr/>
        </p:nvSpPr>
        <p:spPr>
          <a:xfrm>
            <a:off x="1905000" y="228600"/>
            <a:ext cx="52578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48640">
              <a:defRPr b="1" sz="4320">
                <a:solidFill>
                  <a:srgbClr val="CCFFFF"/>
                </a:solidFill>
                <a:effectLst>
                  <a:outerShdw sx="100000" sy="100000" kx="0" ky="0" algn="b" rotWithShape="0" blurRad="38100" dist="27474" dir="2021404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El Refugio era para:</a:t>
            </a:r>
          </a:p>
        </p:txBody>
      </p:sp>
      <p:pic>
        <p:nvPicPr>
          <p:cNvPr id="59" name="E19D5CE7-2EBC-461F-B928-1F10FF12AEDA-L0-001.jpeg" descr="E19D5CE7-2EBC-461F-B928-1F10FF12AED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2536" y="1225239"/>
            <a:ext cx="4632984" cy="6177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61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2" name="EL ARCA – Un lugar de  refugio"/>
            <p:cNvSpPr txBox="1"/>
            <p:nvPr/>
          </p:nvSpPr>
          <p:spPr>
            <a:xfrm>
              <a:off x="539298" y="65020"/>
              <a:ext cx="8065404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r>
                <a:t>EL ARCA </a:t>
              </a:r>
              <a:r>
                <a:rPr b="0" u="none"/>
                <a:t>– Un lugar de </a:t>
              </a:r>
              <a:r>
                <a:rPr b="0" u="none">
                  <a:solidFill>
                    <a:srgbClr val="FFFFCC"/>
                  </a:solidFill>
                </a:rPr>
                <a:t> refugio</a:t>
              </a:r>
            </a:p>
          </p:txBody>
        </p:sp>
      </p:grpSp>
      <p:pic>
        <p:nvPicPr>
          <p:cNvPr id="64" name="Ark.jpeg" descr="Ark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219200"/>
            <a:ext cx="3886200" cy="388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" name="Group"/>
          <p:cNvGrpSpPr/>
          <p:nvPr/>
        </p:nvGrpSpPr>
        <p:grpSpPr>
          <a:xfrm>
            <a:off x="304800" y="2057400"/>
            <a:ext cx="1676400" cy="1524000"/>
            <a:chOff x="0" y="0"/>
            <a:chExt cx="1676400" cy="1524000"/>
          </a:xfrm>
        </p:grpSpPr>
        <p:sp>
          <p:nvSpPr>
            <p:cNvPr id="65" name="Oval"/>
            <p:cNvSpPr/>
            <p:nvPr/>
          </p:nvSpPr>
          <p:spPr>
            <a:xfrm>
              <a:off x="0" y="0"/>
              <a:ext cx="1676400" cy="1524000"/>
            </a:xfrm>
            <a:prstGeom prst="ellips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6" name="Gen.7"/>
            <p:cNvSpPr txBox="1"/>
            <p:nvPr/>
          </p:nvSpPr>
          <p:spPr>
            <a:xfrm>
              <a:off x="25010" y="407920"/>
              <a:ext cx="1626380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Gen.7</a:t>
              </a:r>
            </a:p>
          </p:txBody>
        </p:sp>
      </p:grpSp>
      <p:grpSp>
        <p:nvGrpSpPr>
          <p:cNvPr id="70" name="Group"/>
          <p:cNvGrpSpPr/>
          <p:nvPr/>
        </p:nvGrpSpPr>
        <p:grpSpPr>
          <a:xfrm>
            <a:off x="609600" y="5348220"/>
            <a:ext cx="7848600" cy="1343160"/>
            <a:chOff x="0" y="0"/>
            <a:chExt cx="7848600" cy="1343158"/>
          </a:xfrm>
        </p:grpSpPr>
        <p:sp>
          <p:nvSpPr>
            <p:cNvPr id="68" name="Rectangle"/>
            <p:cNvSpPr/>
            <p:nvPr/>
          </p:nvSpPr>
          <p:spPr>
            <a:xfrm>
              <a:off x="0" y="61979"/>
              <a:ext cx="7848600" cy="1219201"/>
            </a:xfrm>
            <a:prstGeom prst="rect">
              <a:avLst/>
            </a:prstGeom>
            <a:solidFill>
              <a:srgbClr val="92EEE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" name="El único medio de salvación…"/>
            <p:cNvSpPr txBox="1"/>
            <p:nvPr/>
          </p:nvSpPr>
          <p:spPr>
            <a:xfrm>
              <a:off x="331162" y="0"/>
              <a:ext cx="7186276" cy="1343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El único medio de salvación </a:t>
              </a:r>
            </a:p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 las aguas del diluvio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1"/>
      <p:bldP build="whole" bldLvl="1" animBg="1" rev="0" advAuto="0" spid="64" grpId="2"/>
      <p:bldP build="whole" bldLvl="1" animBg="1" rev="0" advAuto="0" spid="7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"/>
          <p:cNvSpPr/>
          <p:nvPr/>
        </p:nvSpPr>
        <p:spPr>
          <a:xfrm>
            <a:off x="274678" y="353702"/>
            <a:ext cx="8594644" cy="1973560"/>
          </a:xfrm>
          <a:prstGeom prst="rect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 sz="44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3" name="ARCA - Lugar de refugio y salvación"/>
          <p:cNvSpPr txBox="1"/>
          <p:nvPr/>
        </p:nvSpPr>
        <p:spPr>
          <a:xfrm>
            <a:off x="415524" y="480374"/>
            <a:ext cx="8312952" cy="172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4400" u="sng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ARCA </a:t>
            </a:r>
            <a:r>
              <a:rPr b="0" u="none"/>
              <a:t>- </a:t>
            </a:r>
            <a:r>
              <a:rPr b="0" u="none">
                <a:solidFill>
                  <a:srgbClr val="FFFFCC"/>
                </a:solidFill>
              </a:rPr>
              <a:t>Lugar de refugio y salvación</a:t>
            </a:r>
          </a:p>
        </p:txBody>
      </p:sp>
      <p:sp>
        <p:nvSpPr>
          <p:cNvPr id="74" name="Dios pudo haberlos  salvado de otra manera en un monte"/>
          <p:cNvSpPr txBox="1"/>
          <p:nvPr/>
        </p:nvSpPr>
        <p:spPr>
          <a:xfrm>
            <a:off x="152400" y="2474723"/>
            <a:ext cx="8534400" cy="134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Dios pudo haberlos  salvado de otra manera en un monte</a:t>
            </a:r>
          </a:p>
        </p:txBody>
      </p:sp>
      <p:grpSp>
        <p:nvGrpSpPr>
          <p:cNvPr id="77" name="Group"/>
          <p:cNvGrpSpPr/>
          <p:nvPr/>
        </p:nvGrpSpPr>
        <p:grpSpPr>
          <a:xfrm>
            <a:off x="685800" y="4114800"/>
            <a:ext cx="7467600" cy="2133600"/>
            <a:chOff x="0" y="0"/>
            <a:chExt cx="7467600" cy="2133600"/>
          </a:xfrm>
        </p:grpSpPr>
        <p:sp>
          <p:nvSpPr>
            <p:cNvPr id="75" name="Rectangle"/>
            <p:cNvSpPr/>
            <p:nvPr/>
          </p:nvSpPr>
          <p:spPr>
            <a:xfrm>
              <a:off x="0" y="0"/>
              <a:ext cx="7467600" cy="21336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6" name="Pero, Dios dijo que  los salvaría En  el arca!"/>
            <p:cNvSpPr txBox="1"/>
            <p:nvPr/>
          </p:nvSpPr>
          <p:spPr>
            <a:xfrm>
              <a:off x="777770" y="395220"/>
              <a:ext cx="5912060" cy="1343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Pero, Dios dijo que </a:t>
              </a:r>
              <a:br/>
              <a:r>
                <a:t>los salvaría En  el arca!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2"/>
      <p:bldP build="whole" bldLvl="1" animBg="1" rev="0" advAuto="0" spid="7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“&quot;Por la fe Noé, cuando fue advertido por Dios acerca de cosas que aún no se veían, con temor preparó el arca en que su casa se salvase; y por esa fe condenó al mundo, y fue hecho heredero de la justicia que viene por la fe.&quot;…"/>
          <p:cNvSpPr txBox="1"/>
          <p:nvPr/>
        </p:nvSpPr>
        <p:spPr>
          <a:xfrm>
            <a:off x="-1" y="1523999"/>
            <a:ext cx="9144002" cy="548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</a:t>
            </a:r>
            <a:r>
              <a:t>"Por la fe Noé, cuando fue advertido por Dios acerca de cosas que aún no se veían, con temor preparó el arca en que su casa se salvase; y por esa fe condenó al mundo, y fue hecho heredero de la justicia que viene por la fe." </a:t>
            </a:r>
          </a:p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(Heb 11:7)</a:t>
            </a:r>
          </a:p>
        </p:txBody>
      </p:sp>
      <p:grpSp>
        <p:nvGrpSpPr>
          <p:cNvPr id="82" name="Group"/>
          <p:cNvGrpSpPr/>
          <p:nvPr/>
        </p:nvGrpSpPr>
        <p:grpSpPr>
          <a:xfrm>
            <a:off x="381000" y="228600"/>
            <a:ext cx="8229600" cy="914400"/>
            <a:chOff x="0" y="0"/>
            <a:chExt cx="8229600" cy="914400"/>
          </a:xfrm>
        </p:grpSpPr>
        <p:sp>
          <p:nvSpPr>
            <p:cNvPr id="80" name="Rectangle"/>
            <p:cNvSpPr/>
            <p:nvPr/>
          </p:nvSpPr>
          <p:spPr>
            <a:xfrm>
              <a:off x="0" y="0"/>
              <a:ext cx="8229600" cy="9144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1" name="Noe creyó en Dios"/>
            <p:cNvSpPr txBox="1"/>
            <p:nvPr/>
          </p:nvSpPr>
          <p:spPr>
            <a:xfrm>
              <a:off x="1686738" y="103120"/>
              <a:ext cx="4856124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Noe creyó en Dios </a:t>
              </a:r>
            </a:p>
          </p:txBody>
        </p:sp>
      </p:grpSp>
      <p:sp>
        <p:nvSpPr>
          <p:cNvPr id="83" name="Line"/>
          <p:cNvSpPr/>
          <p:nvPr/>
        </p:nvSpPr>
        <p:spPr>
          <a:xfrm>
            <a:off x="228600" y="2209800"/>
            <a:ext cx="34290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Line"/>
          <p:cNvSpPr/>
          <p:nvPr/>
        </p:nvSpPr>
        <p:spPr>
          <a:xfrm>
            <a:off x="533400" y="3581400"/>
            <a:ext cx="3886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" grpId="2"/>
      <p:bldP build="whole" bldLvl="1" animBg="1" rev="0" advAuto="0" spid="84" grpId="3"/>
      <p:bldP build="whole" bldLvl="1" animBg="1" rev="0" advAuto="0" spid="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86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7" name="EL ARCA – Unico lugar de refugio"/>
            <p:cNvSpPr txBox="1"/>
            <p:nvPr/>
          </p:nvSpPr>
          <p:spPr>
            <a:xfrm>
              <a:off x="259762" y="65020"/>
              <a:ext cx="8624476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r>
                <a:t>EL ARCA </a:t>
              </a:r>
              <a:r>
                <a:rPr b="0" u="none"/>
                <a:t>– </a:t>
              </a:r>
              <a:r>
                <a:rPr b="0" u="none">
                  <a:solidFill>
                    <a:srgbClr val="FFFFCC"/>
                  </a:solidFill>
                </a:rPr>
                <a:t>Unico lugar de refugio</a:t>
              </a:r>
            </a:p>
          </p:txBody>
        </p:sp>
      </p:grpSp>
      <p:pic>
        <p:nvPicPr>
          <p:cNvPr id="89" name="Ark.jpeg" descr="Ark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219200"/>
            <a:ext cx="3886200" cy="388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Group"/>
          <p:cNvGrpSpPr/>
          <p:nvPr/>
        </p:nvGrpSpPr>
        <p:grpSpPr>
          <a:xfrm>
            <a:off x="304800" y="2057400"/>
            <a:ext cx="1676400" cy="1524000"/>
            <a:chOff x="0" y="0"/>
            <a:chExt cx="1676400" cy="1524000"/>
          </a:xfrm>
        </p:grpSpPr>
        <p:sp>
          <p:nvSpPr>
            <p:cNvPr id="90" name="Oval"/>
            <p:cNvSpPr/>
            <p:nvPr/>
          </p:nvSpPr>
          <p:spPr>
            <a:xfrm>
              <a:off x="0" y="0"/>
              <a:ext cx="1676400" cy="1524000"/>
            </a:xfrm>
            <a:prstGeom prst="ellipse">
              <a:avLst/>
            </a:prstGeom>
            <a:solidFill>
              <a:schemeClr val="accent1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" name="Gen.7"/>
            <p:cNvSpPr txBox="1"/>
            <p:nvPr/>
          </p:nvSpPr>
          <p:spPr>
            <a:xfrm>
              <a:off x="25010" y="407920"/>
              <a:ext cx="1626380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Gen.7</a:t>
              </a:r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609600" y="5410200"/>
            <a:ext cx="7848600" cy="1219200"/>
            <a:chOff x="0" y="0"/>
            <a:chExt cx="7848600" cy="1219200"/>
          </a:xfrm>
        </p:grpSpPr>
        <p:sp>
          <p:nvSpPr>
            <p:cNvPr id="93" name="Rectangle"/>
            <p:cNvSpPr/>
            <p:nvPr/>
          </p:nvSpPr>
          <p:spPr>
            <a:xfrm>
              <a:off x="0" y="0"/>
              <a:ext cx="7848600" cy="1219200"/>
            </a:xfrm>
            <a:prstGeom prst="rect">
              <a:avLst/>
            </a:prstGeom>
            <a:solidFill>
              <a:srgbClr val="92EEE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4" name="El único medio de salvación"/>
            <p:cNvSpPr txBox="1"/>
            <p:nvPr/>
          </p:nvSpPr>
          <p:spPr>
            <a:xfrm>
              <a:off x="331162" y="255520"/>
              <a:ext cx="7186276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El único medio de salvación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97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" name="CASA- Un Refugio seguro"/>
            <p:cNvSpPr txBox="1"/>
            <p:nvPr/>
          </p:nvSpPr>
          <p:spPr>
            <a:xfrm>
              <a:off x="1227839" y="65020"/>
              <a:ext cx="6688322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r>
                <a:t>CASA</a:t>
              </a:r>
              <a:r>
                <a:rPr b="0" u="none"/>
                <a:t>- Un </a:t>
              </a:r>
              <a:r>
                <a:rPr b="0" u="none">
                  <a:solidFill>
                    <a:srgbClr val="FFFFCC"/>
                  </a:solidFill>
                </a:rPr>
                <a:t>Refugio seguro</a:t>
              </a:r>
            </a:p>
          </p:txBody>
        </p:sp>
      </p:grpSp>
      <p:pic>
        <p:nvPicPr>
          <p:cNvPr id="1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1676400"/>
            <a:ext cx="3830638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Exodo 12…"/>
          <p:cNvSpPr txBox="1"/>
          <p:nvPr/>
        </p:nvSpPr>
        <p:spPr>
          <a:xfrm>
            <a:off x="152400" y="1524000"/>
            <a:ext cx="4648200" cy="264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Exodo 12</a:t>
            </a:r>
          </a:p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Pascua</a:t>
            </a:r>
          </a:p>
          <a:p>
            <a:pPr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Salvo 1</a:t>
            </a:r>
            <a:r>
              <a:rPr baseline="30000"/>
              <a:t>er</a:t>
            </a:r>
            <a:r>
              <a:t> nacidos</a:t>
            </a:r>
          </a:p>
        </p:txBody>
      </p:sp>
      <p:grpSp>
        <p:nvGrpSpPr>
          <p:cNvPr id="104" name="Group"/>
          <p:cNvGrpSpPr/>
          <p:nvPr/>
        </p:nvGrpSpPr>
        <p:grpSpPr>
          <a:xfrm>
            <a:off x="228600" y="4572000"/>
            <a:ext cx="4800600" cy="2133600"/>
            <a:chOff x="0" y="0"/>
            <a:chExt cx="4800600" cy="2133600"/>
          </a:xfrm>
        </p:grpSpPr>
        <p:sp>
          <p:nvSpPr>
            <p:cNvPr id="102" name="Arrow"/>
            <p:cNvSpPr/>
            <p:nvPr/>
          </p:nvSpPr>
          <p:spPr>
            <a:xfrm>
              <a:off x="0" y="0"/>
              <a:ext cx="4800600" cy="2133600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" name="“casa” Ex.12:22"/>
            <p:cNvSpPr txBox="1"/>
            <p:nvPr/>
          </p:nvSpPr>
          <p:spPr>
            <a:xfrm>
              <a:off x="91437" y="712720"/>
              <a:ext cx="4017651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“casa” Ex.12:22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3"/>
      <p:bldP build="p" bldLvl="5" animBg="1" rev="0" advAuto="0" spid="101" grpId="1"/>
      <p:bldP build="whole" bldLvl="1" animBg="1" rev="0" advAuto="0" spid="10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Quizás pudieran haber sido salvos por:…"/>
          <p:cNvSpPr txBox="1"/>
          <p:nvPr/>
        </p:nvSpPr>
        <p:spPr>
          <a:xfrm>
            <a:off x="533400" y="1524000"/>
            <a:ext cx="8153400" cy="319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600"/>
              </a:spcBef>
              <a:defRPr b="1" sz="4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Quizás pudieran haber sido salvos por</a:t>
            </a:r>
            <a:r>
              <a:rPr b="0" u="none"/>
              <a:t>:</a:t>
            </a:r>
          </a:p>
          <a:p>
            <a:pPr>
              <a:lnSpc>
                <a:spcPct val="85000"/>
              </a:lnSpc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Vestir algún color en especial</a:t>
            </a:r>
          </a:p>
          <a:p>
            <a:pPr>
              <a:lnSpc>
                <a:spcPct val="85000"/>
              </a:lnSpc>
              <a:spcBef>
                <a:spcPts val="2600"/>
              </a:spcBef>
              <a:defRPr sz="4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Encender alguna veladora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762000" y="5181600"/>
            <a:ext cx="7696200" cy="1676400"/>
            <a:chOff x="0" y="0"/>
            <a:chExt cx="7696200" cy="1676400"/>
          </a:xfrm>
        </p:grpSpPr>
        <p:sp>
          <p:nvSpPr>
            <p:cNvPr id="107" name="Oval"/>
            <p:cNvSpPr/>
            <p:nvPr/>
          </p:nvSpPr>
          <p:spPr>
            <a:xfrm>
              <a:off x="0" y="0"/>
              <a:ext cx="7696200" cy="1676400"/>
            </a:xfrm>
            <a:prstGeom prst="ellipse">
              <a:avLst/>
            </a:prstGeom>
            <a:solidFill>
              <a:srgbClr val="92EEEE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8" name="Dios ya había dicho como"/>
            <p:cNvSpPr txBox="1"/>
            <p:nvPr/>
          </p:nvSpPr>
          <p:spPr>
            <a:xfrm>
              <a:off x="581156" y="484120"/>
              <a:ext cx="6533888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4400">
                  <a:solidFill>
                    <a:srgbClr val="00051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Dios ya había dicho como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-1" y="152400"/>
            <a:ext cx="9144002" cy="838200"/>
            <a:chOff x="0" y="0"/>
            <a:chExt cx="9144000" cy="838200"/>
          </a:xfrm>
        </p:grpSpPr>
        <p:sp>
          <p:nvSpPr>
            <p:cNvPr id="110" name="Rectangle"/>
            <p:cNvSpPr/>
            <p:nvPr/>
          </p:nvSpPr>
          <p:spPr>
            <a:xfrm>
              <a:off x="-1" y="0"/>
              <a:ext cx="9144002" cy="838200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1" name="HOGAR- Refugio y salvación"/>
            <p:cNvSpPr txBox="1"/>
            <p:nvPr/>
          </p:nvSpPr>
          <p:spPr>
            <a:xfrm>
              <a:off x="886502" y="65020"/>
              <a:ext cx="7370996" cy="70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b="1" sz="4400" u="sng">
                  <a:solidFill>
                    <a:srgbClr val="FFFFFF"/>
                  </a:solidFill>
                  <a:effectLst>
                    <a:outerShdw sx="100000" sy="100000" kx="0" ky="0" algn="b" rotWithShape="0" blurRad="12700" dist="25400" dir="270000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r>
                <a:t>HOGAR</a:t>
              </a:r>
              <a:r>
                <a:rPr b="0" u="none"/>
                <a:t>- </a:t>
              </a:r>
              <a:r>
                <a:rPr b="0" u="none">
                  <a:solidFill>
                    <a:srgbClr val="FFFFCC"/>
                  </a:solidFill>
                </a:rPr>
                <a:t>Refugio y salvación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  <p:bldP build="whole" bldLvl="1" animBg="1" rev="0" advAuto="0" spid="10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Cat">
  <a:themeElements>
    <a:clrScheme name="Cat">
      <a:dk1>
        <a:srgbClr val="003399"/>
      </a:dk1>
      <a:lt1>
        <a:srgbClr val="003399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C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at">
  <a:themeElements>
    <a:clrScheme name="C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A886E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C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3399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