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media/image2.jpeg" ContentType="image/jpeg"/>
  <Override PartName="/ppt/media/image3.jpeg" ContentType="image/jpeg"/>
  <Override PartName="/ppt/media/image4.jpeg" ContentType="image/jpeg"/>
  <Override PartName="/ppt/notesSlides/notesSlide1.xml" ContentType="application/vnd.openxmlformats-officedocument.presentationml.notesSlide+xml"/>
  <Override PartName="/ppt/media/image5.jpeg" ContentType="image/jpe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4D4D4D"/>
        </a:solidFill>
        <a:effectLst/>
        <a:uFillTx/>
        <a:latin typeface="Tahoma"/>
        <a:ea typeface="Tahoma"/>
        <a:cs typeface="Tahoma"/>
        <a:sym typeface="Tahom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4D4D4D"/>
        </a:solidFill>
        <a:effectLst/>
        <a:uFillTx/>
        <a:latin typeface="Tahoma"/>
        <a:ea typeface="Tahoma"/>
        <a:cs typeface="Tahoma"/>
        <a:sym typeface="Tahom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4D4D4D"/>
        </a:solidFill>
        <a:effectLst/>
        <a:uFillTx/>
        <a:latin typeface="Tahoma"/>
        <a:ea typeface="Tahoma"/>
        <a:cs typeface="Tahoma"/>
        <a:sym typeface="Tahom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4D4D4D"/>
        </a:solidFill>
        <a:effectLst/>
        <a:uFillTx/>
        <a:latin typeface="Tahoma"/>
        <a:ea typeface="Tahoma"/>
        <a:cs typeface="Tahoma"/>
        <a:sym typeface="Tahom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4D4D4D"/>
        </a:solidFill>
        <a:effectLst/>
        <a:uFillTx/>
        <a:latin typeface="Tahoma"/>
        <a:ea typeface="Tahoma"/>
        <a:cs typeface="Tahoma"/>
        <a:sym typeface="Tahom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4D4D4D"/>
        </a:solidFill>
        <a:effectLst/>
        <a:uFillTx/>
        <a:latin typeface="Tahoma"/>
        <a:ea typeface="Tahoma"/>
        <a:cs typeface="Tahoma"/>
        <a:sym typeface="Tahom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4D4D4D"/>
        </a:solidFill>
        <a:effectLst/>
        <a:uFillTx/>
        <a:latin typeface="Tahoma"/>
        <a:ea typeface="Tahoma"/>
        <a:cs typeface="Tahoma"/>
        <a:sym typeface="Tahom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4D4D4D"/>
        </a:solidFill>
        <a:effectLst/>
        <a:uFillTx/>
        <a:latin typeface="Tahoma"/>
        <a:ea typeface="Tahoma"/>
        <a:cs typeface="Tahoma"/>
        <a:sym typeface="Tahom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4D4D4D"/>
        </a:solidFill>
        <a:effectLst/>
        <a:uFillTx/>
        <a:latin typeface="Tahoma"/>
        <a:ea typeface="Tahoma"/>
        <a:cs typeface="Tahoma"/>
        <a:sym typeface="Tahom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Tahoma"/>
          <a:ea typeface="Tahoma"/>
          <a:cs typeface="Tahoma"/>
        </a:font>
        <a:srgbClr val="4D4D4D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2D2DD"/>
          </a:solidFill>
        </a:fill>
      </a:tcStyle>
    </a:wholeTbl>
    <a:band2H>
      <a:tcTxStyle b="def" i="def"/>
      <a:tcStyle>
        <a:tcBdr/>
        <a:fill>
          <a:solidFill>
            <a:srgbClr val="EAEAEF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ahoma"/>
          <a:ea typeface="Tahoma"/>
          <a:cs typeface="Tahoma"/>
        </a:font>
        <a:srgbClr val="4D4D4D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ahoma"/>
          <a:ea typeface="Tahoma"/>
          <a:cs typeface="Tahoma"/>
        </a:font>
        <a:srgbClr val="4D4D4D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ahoma"/>
          <a:ea typeface="Tahoma"/>
          <a:cs typeface="Tahoma"/>
        </a:font>
        <a:srgbClr val="4D4D4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8E8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4D4D4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4D4D4D"/>
              </a:solidFill>
              <a:prstDash val="solid"/>
              <a:round/>
            </a:ln>
          </a:top>
          <a:bottom>
            <a:ln w="25400" cap="flat">
              <a:solidFill>
                <a:srgbClr val="4D4D4D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4D4D4D"/>
              </a:solidFill>
              <a:prstDash val="solid"/>
              <a:round/>
            </a:ln>
          </a:top>
          <a:bottom>
            <a:ln w="25400" cap="flat">
              <a:solidFill>
                <a:srgbClr val="4D4D4D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ahoma"/>
          <a:ea typeface="Tahoma"/>
          <a:cs typeface="Tahoma"/>
        </a:font>
        <a:srgbClr val="4D4D4D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CFCF"/>
          </a:solidFill>
        </a:fill>
      </a:tcStyle>
    </a:wholeTbl>
    <a:band2H>
      <a:tcTxStyle b="def" i="def"/>
      <a:tcStyle>
        <a:tcBdr/>
        <a:fill>
          <a:solidFill>
            <a:srgbClr val="E8E8E8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D4D4D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D4D4D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D4D4D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" name="Shape 2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7" name="Shape 4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2100"/>
            </a:lvl1pPr>
          </a:lstStyle>
          <a:p>
            <a:pPr/>
            <a:r>
              <a:t>Siguiendo el ejemplo de Josué Caleb Daniel y muchos otros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62" name="Shape 6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000"/>
            </a:pPr>
            <a:r>
              <a:t>Heb 2:1  Por tanto, es necesario que con más diligencia atendamos a las cosas que hemos oído, no sea que nos deslicemos </a:t>
            </a:r>
          </a:p>
          <a:p>
            <a:pPr>
              <a:defRPr sz="2000"/>
            </a:pPr>
            <a:r>
              <a:t>Sal 1:1  Bienaventurado el varón que no anduvo en consejo de malos, Ni estuvo en camino de pecadores, Ni en silla de escarnecedores se ha sentado;</a:t>
            </a:r>
          </a:p>
          <a:p>
            <a:pPr>
              <a:defRPr sz="2000"/>
            </a:pPr>
            <a:r>
              <a:t>Sal 1:2  Sino que en la ley de Jehová está su delicia, Y en su ley medita de día y de noche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Rom 12:2  No os conforméis a este siglo, sino transformaos por medio de la renovación de vuestro entendimiento, para que comprobéis cuál sea la buena voluntad de Dios, agradable y perfecta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7" name="Shape 7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000"/>
            </a:pPr>
            <a:r>
              <a:t>Mat 5:13  Vosotros sois la sal de la tierra; pero si la sal se desvaneciere, ¿con qué será salada? No sirve más para nada, sino para ser echada fuera y hollada por los hombres.</a:t>
            </a:r>
          </a:p>
          <a:p>
            <a:pPr>
              <a:defRPr sz="2000"/>
            </a:pPr>
            <a:r>
              <a:t>Mat 5:14  Vosotros sois la luz del mundo; una ciudad asentada sobre un monte no se puede esconder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Pro 20:7  Camina en su integridad el justo; Sus hijos son dichosos después de él 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Eze 16:44  He aquí, todo el que usa de refranes te aplicará a ti el refrán que dice: Cual la madre, tal la hija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8" name="Shape 9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Nehemías 8:8 Y leían en el libro de la ley de Dios claramente, y ponían el sentido, de modo que entendiesen la lectura.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6" name="Shape 106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Nehemías 8:8 Y leían en el libro de la ley de Dios claramente, y ponían el sentido, de modo que entendiesen la lectura.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 0">
    <p:bg>
      <p:bgPr>
        <a:solidFill>
          <a:srgbClr val="0808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effectLst>
                  <a:outerShdw sx="100000" sy="100000" kx="0" ky="0" algn="b" rotWithShape="0" blurRad="12700" dist="25400" dir="2700000">
                    <a:srgbClr val="080808"/>
                  </a:outerShdw>
                </a:effectLst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388538" y="6414135"/>
            <a:ext cx="298263" cy="30734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b">
            <a:spAutoFit/>
          </a:bodyPr>
          <a:lstStyle>
            <a:lvl1pPr algn="r">
              <a:defRPr sz="14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FFFFFF"/>
          </a:solidFill>
          <a:uFillTx/>
          <a:latin typeface="Tahoma"/>
          <a:ea typeface="Tahoma"/>
          <a:cs typeface="Tahoma"/>
          <a:sym typeface="Tahoma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FFFFFF"/>
          </a:solidFill>
          <a:uFillTx/>
          <a:latin typeface="Tahoma"/>
          <a:ea typeface="Tahoma"/>
          <a:cs typeface="Tahoma"/>
          <a:sym typeface="Tahoma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FFFFFF"/>
          </a:solidFill>
          <a:uFillTx/>
          <a:latin typeface="Tahoma"/>
          <a:ea typeface="Tahoma"/>
          <a:cs typeface="Tahoma"/>
          <a:sym typeface="Tahoma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FFFFFF"/>
          </a:solidFill>
          <a:uFillTx/>
          <a:latin typeface="Tahoma"/>
          <a:ea typeface="Tahoma"/>
          <a:cs typeface="Tahoma"/>
          <a:sym typeface="Tahoma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FFFFFF"/>
          </a:solidFill>
          <a:uFillTx/>
          <a:latin typeface="Tahoma"/>
          <a:ea typeface="Tahoma"/>
          <a:cs typeface="Tahoma"/>
          <a:sym typeface="Tahoma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FFFFFF"/>
          </a:solidFill>
          <a:uFillTx/>
          <a:latin typeface="Tahoma"/>
          <a:ea typeface="Tahoma"/>
          <a:cs typeface="Tahoma"/>
          <a:sym typeface="Tahoma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FFFFFF"/>
          </a:solidFill>
          <a:uFillTx/>
          <a:latin typeface="Tahoma"/>
          <a:ea typeface="Tahoma"/>
          <a:cs typeface="Tahoma"/>
          <a:sym typeface="Tahoma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FFFFFF"/>
          </a:solidFill>
          <a:uFillTx/>
          <a:latin typeface="Tahoma"/>
          <a:ea typeface="Tahoma"/>
          <a:cs typeface="Tahoma"/>
          <a:sym typeface="Tahoma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FFFFFF"/>
          </a:solidFill>
          <a:uFillTx/>
          <a:latin typeface="Tahoma"/>
          <a:ea typeface="Tahoma"/>
          <a:cs typeface="Tahoma"/>
          <a:sym typeface="Tahoma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00CCFF"/>
        </a:buClr>
        <a:buSzPct val="65000"/>
        <a:buFontTx/>
        <a:buChar char="■"/>
        <a:tabLst/>
        <a:defRPr b="0" baseline="0" cap="none" i="0" spc="0" strike="noStrike" sz="3200" u="none">
          <a:solidFill>
            <a:srgbClr val="FFFFFF"/>
          </a:solidFill>
          <a:uFillTx/>
          <a:latin typeface="Tahoma"/>
          <a:ea typeface="Tahoma"/>
          <a:cs typeface="Tahoma"/>
          <a:sym typeface="Tahoma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00CCFF"/>
        </a:buClr>
        <a:buSzPct val="65000"/>
        <a:buFontTx/>
        <a:buChar char="■"/>
        <a:tabLst/>
        <a:defRPr b="0" baseline="0" cap="none" i="0" spc="0" strike="noStrike" sz="3200" u="none">
          <a:solidFill>
            <a:srgbClr val="FFFFFF"/>
          </a:solidFill>
          <a:uFillTx/>
          <a:latin typeface="Tahoma"/>
          <a:ea typeface="Tahoma"/>
          <a:cs typeface="Tahoma"/>
          <a:sym typeface="Tahoma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00CCFF"/>
        </a:buClr>
        <a:buSzPct val="65000"/>
        <a:buFontTx/>
        <a:buChar char="■"/>
        <a:tabLst/>
        <a:defRPr b="0" baseline="0" cap="none" i="0" spc="0" strike="noStrike" sz="3200" u="none">
          <a:solidFill>
            <a:srgbClr val="FFFFFF"/>
          </a:solidFill>
          <a:uFillTx/>
          <a:latin typeface="Tahoma"/>
          <a:ea typeface="Tahoma"/>
          <a:cs typeface="Tahoma"/>
          <a:sym typeface="Tahoma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00CCFF"/>
        </a:buClr>
        <a:buSzPct val="65000"/>
        <a:buFontTx/>
        <a:buChar char="■"/>
        <a:tabLst/>
        <a:defRPr b="0" baseline="0" cap="none" i="0" spc="0" strike="noStrike" sz="3200" u="none">
          <a:solidFill>
            <a:srgbClr val="FFFFFF"/>
          </a:solidFill>
          <a:uFillTx/>
          <a:latin typeface="Tahoma"/>
          <a:ea typeface="Tahoma"/>
          <a:cs typeface="Tahoma"/>
          <a:sym typeface="Tahoma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00CCFF"/>
        </a:buClr>
        <a:buSzPct val="65000"/>
        <a:buFontTx/>
        <a:buChar char="■"/>
        <a:tabLst/>
        <a:defRPr b="0" baseline="0" cap="none" i="0" spc="0" strike="noStrike" sz="3200" u="none">
          <a:solidFill>
            <a:srgbClr val="FFFFFF"/>
          </a:solidFill>
          <a:uFillTx/>
          <a:latin typeface="Tahoma"/>
          <a:ea typeface="Tahoma"/>
          <a:cs typeface="Tahoma"/>
          <a:sym typeface="Tahoma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00CCFF"/>
        </a:buClr>
        <a:buSzPct val="65000"/>
        <a:buFont typeface="Wingdings"/>
        <a:buChar char=""/>
        <a:tabLst/>
        <a:defRPr b="0" baseline="0" cap="none" i="0" spc="0" strike="noStrike" sz="3200" u="none">
          <a:solidFill>
            <a:srgbClr val="FFFFFF"/>
          </a:solidFill>
          <a:uFillTx/>
          <a:latin typeface="Tahoma"/>
          <a:ea typeface="Tahoma"/>
          <a:cs typeface="Tahoma"/>
          <a:sym typeface="Tahoma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00CCFF"/>
        </a:buClr>
        <a:buSzPct val="65000"/>
        <a:buFont typeface="Wingdings"/>
        <a:buChar char=""/>
        <a:tabLst/>
        <a:defRPr b="0" baseline="0" cap="none" i="0" spc="0" strike="noStrike" sz="3200" u="none">
          <a:solidFill>
            <a:srgbClr val="FFFFFF"/>
          </a:solidFill>
          <a:uFillTx/>
          <a:latin typeface="Tahoma"/>
          <a:ea typeface="Tahoma"/>
          <a:cs typeface="Tahoma"/>
          <a:sym typeface="Tahoma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00CCFF"/>
        </a:buClr>
        <a:buSzPct val="65000"/>
        <a:buFont typeface="Wingdings"/>
        <a:buChar char=""/>
        <a:tabLst/>
        <a:defRPr b="0" baseline="0" cap="none" i="0" spc="0" strike="noStrike" sz="3200" u="none">
          <a:solidFill>
            <a:srgbClr val="FFFFFF"/>
          </a:solidFill>
          <a:uFillTx/>
          <a:latin typeface="Tahoma"/>
          <a:ea typeface="Tahoma"/>
          <a:cs typeface="Tahoma"/>
          <a:sym typeface="Tahoma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00CCFF"/>
        </a:buClr>
        <a:buSzPct val="65000"/>
        <a:buFont typeface="Wingdings"/>
        <a:buChar char=""/>
        <a:tabLst/>
        <a:defRPr b="0" baseline="0" cap="none" i="0" spc="0" strike="noStrike" sz="3200" u="none">
          <a:solidFill>
            <a:srgbClr val="FFFFFF"/>
          </a:solidFill>
          <a:uFillTx/>
          <a:latin typeface="Tahoma"/>
          <a:ea typeface="Tahoma"/>
          <a:cs typeface="Tahoma"/>
          <a:sym typeface="Tahoma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+mn-lt"/>
          <a:ea typeface="+mn-ea"/>
          <a:cs typeface="+mn-cs"/>
          <a:sym typeface="Tahoma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+mn-lt"/>
          <a:ea typeface="+mn-ea"/>
          <a:cs typeface="+mn-cs"/>
          <a:sym typeface="Tahoma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+mn-lt"/>
          <a:ea typeface="+mn-ea"/>
          <a:cs typeface="+mn-cs"/>
          <a:sym typeface="Tahoma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+mn-lt"/>
          <a:ea typeface="+mn-ea"/>
          <a:cs typeface="+mn-cs"/>
          <a:sym typeface="Tahoma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+mn-lt"/>
          <a:ea typeface="+mn-ea"/>
          <a:cs typeface="+mn-cs"/>
          <a:sym typeface="Tahoma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+mn-lt"/>
          <a:ea typeface="+mn-ea"/>
          <a:cs typeface="+mn-cs"/>
          <a:sym typeface="Tahoma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+mn-lt"/>
          <a:ea typeface="+mn-ea"/>
          <a:cs typeface="+mn-cs"/>
          <a:sym typeface="Tahoma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+mn-lt"/>
          <a:ea typeface="+mn-ea"/>
          <a:cs typeface="+mn-cs"/>
          <a:sym typeface="Tahoma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+mn-lt"/>
          <a:ea typeface="+mn-ea"/>
          <a:cs typeface="+mn-cs"/>
          <a:sym typeface="Tahoma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"/>
          <p:cNvGrpSpPr/>
          <p:nvPr/>
        </p:nvGrpSpPr>
        <p:grpSpPr>
          <a:xfrm>
            <a:off x="609600" y="3195061"/>
            <a:ext cx="7924800" cy="544077"/>
            <a:chOff x="0" y="0"/>
            <a:chExt cx="7924800" cy="544075"/>
          </a:xfrm>
        </p:grpSpPr>
        <p:sp>
          <p:nvSpPr>
            <p:cNvPr id="27" name="Rounded Rectangle"/>
            <p:cNvSpPr/>
            <p:nvPr/>
          </p:nvSpPr>
          <p:spPr>
            <a:xfrm>
              <a:off x="0" y="5337"/>
              <a:ext cx="7924800" cy="533401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3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28" name="I. Mala Influencia – De amigos"/>
            <p:cNvSpPr txBox="1"/>
            <p:nvPr/>
          </p:nvSpPr>
          <p:spPr>
            <a:xfrm>
              <a:off x="1246207" y="0"/>
              <a:ext cx="5432386" cy="5440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b="1" sz="3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  <a:latin typeface="Times New Roman"/>
                  <a:ea typeface="Times New Roman"/>
                  <a:cs typeface="Times New Roman"/>
                  <a:sym typeface="Times New Roman"/>
                </a:defRPr>
              </a:lvl1pPr>
            </a:lstStyle>
            <a:p>
              <a:pPr/>
              <a:r>
                <a:t>I. Mala Influencia – De amigos</a:t>
              </a:r>
            </a:p>
          </p:txBody>
        </p:sp>
      </p:grpSp>
      <p:sp>
        <p:nvSpPr>
          <p:cNvPr id="30" name="¿Por que estamos perdiendo…"/>
          <p:cNvSpPr txBox="1"/>
          <p:nvPr/>
        </p:nvSpPr>
        <p:spPr>
          <a:xfrm>
            <a:off x="44691" y="499055"/>
            <a:ext cx="8763001" cy="2567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5400">
                <a:solidFill>
                  <a:srgbClr val="FFFFFF"/>
                </a:solidFill>
              </a:defRPr>
            </a:pPr>
            <a:r>
              <a:t>¿</a:t>
            </a:r>
            <a:r>
              <a:t>Por que estamos perdiendo </a:t>
            </a:r>
          </a:p>
          <a:p>
            <a:pPr algn="ctr">
              <a:defRPr b="1" sz="5400">
                <a:solidFill>
                  <a:srgbClr val="FFFFFF"/>
                </a:solidFill>
              </a:defRPr>
            </a:pPr>
            <a:r>
              <a:t>a nuestros jóvenes?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"/>
          <p:cNvGrpSpPr/>
          <p:nvPr/>
        </p:nvGrpSpPr>
        <p:grpSpPr>
          <a:xfrm>
            <a:off x="609600" y="375662"/>
            <a:ext cx="7924800" cy="544076"/>
            <a:chOff x="0" y="0"/>
            <a:chExt cx="7924800" cy="544075"/>
          </a:xfrm>
        </p:grpSpPr>
        <p:sp>
          <p:nvSpPr>
            <p:cNvPr id="72" name="Rounded Rectangle"/>
            <p:cNvSpPr/>
            <p:nvPr/>
          </p:nvSpPr>
          <p:spPr>
            <a:xfrm>
              <a:off x="0" y="5337"/>
              <a:ext cx="7924800" cy="533401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3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73" name="II. Mal ejemplo – de los padres"/>
            <p:cNvSpPr txBox="1"/>
            <p:nvPr/>
          </p:nvSpPr>
          <p:spPr>
            <a:xfrm>
              <a:off x="1233011" y="0"/>
              <a:ext cx="5458778" cy="5440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b="1" sz="3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  <a:latin typeface="Times New Roman"/>
                  <a:ea typeface="Times New Roman"/>
                  <a:cs typeface="Times New Roman"/>
                  <a:sym typeface="Times New Roman"/>
                </a:defRPr>
              </a:lvl1pPr>
            </a:lstStyle>
            <a:p>
              <a:pPr/>
              <a:r>
                <a:t>II. Mal ejemplo – de los padres</a:t>
              </a:r>
            </a:p>
          </p:txBody>
        </p:sp>
      </p:grpSp>
      <p:sp>
        <p:nvSpPr>
          <p:cNvPr id="75" name="Los Jovenes aprenden lo que miran…"/>
          <p:cNvSpPr txBox="1"/>
          <p:nvPr/>
        </p:nvSpPr>
        <p:spPr>
          <a:xfrm>
            <a:off x="-177370" y="1614069"/>
            <a:ext cx="9796415" cy="29540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396875">
              <a:lnSpc>
                <a:spcPct val="130000"/>
              </a:lnSpc>
              <a:defRPr b="1" sz="38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 </a:t>
            </a:r>
            <a:r>
              <a:rPr u="sng">
                <a:solidFill>
                  <a:srgbClr val="FFFF66"/>
                </a:solidFill>
              </a:rPr>
              <a:t>Los Jovenes aprenden lo que miran</a:t>
            </a:r>
            <a:endParaRPr u="sng">
              <a:solidFill>
                <a:srgbClr val="FFFF66"/>
              </a:solidFill>
            </a:endParaRPr>
          </a:p>
          <a:p>
            <a:pPr defTabSz="396875">
              <a:lnSpc>
                <a:spcPct val="130000"/>
              </a:lnSpc>
              <a:defRPr sz="38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1. </a:t>
            </a:r>
            <a:r>
              <a:t>Principio Bíblico (Mat. 5:13-16)</a:t>
            </a:r>
          </a:p>
          <a:p>
            <a:pPr defTabSz="396875">
              <a:lnSpc>
                <a:spcPct val="130000"/>
              </a:lnSpc>
              <a:defRPr sz="38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2. Ser como padres (Prov. 20:7; Ez. 16:44)</a:t>
            </a:r>
          </a:p>
          <a:p>
            <a:pPr defTabSz="396875">
              <a:lnSpc>
                <a:spcPct val="130000"/>
              </a:lnSpc>
              <a:defRPr sz="38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3. Acciones hablan mas fuerte que palabras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7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roup"/>
          <p:cNvGrpSpPr/>
          <p:nvPr/>
        </p:nvGrpSpPr>
        <p:grpSpPr>
          <a:xfrm>
            <a:off x="609600" y="-140970"/>
            <a:ext cx="7924800" cy="1577340"/>
            <a:chOff x="0" y="0"/>
            <a:chExt cx="7924800" cy="1577339"/>
          </a:xfrm>
        </p:grpSpPr>
        <p:sp>
          <p:nvSpPr>
            <p:cNvPr id="79" name="Rounded Rectangle"/>
            <p:cNvSpPr/>
            <p:nvPr/>
          </p:nvSpPr>
          <p:spPr>
            <a:xfrm>
              <a:off x="0" y="521969"/>
              <a:ext cx="7924800" cy="533401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3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80" name="II. Mal ejemplo – de los padres"/>
            <p:cNvSpPr txBox="1"/>
            <p:nvPr/>
          </p:nvSpPr>
          <p:spPr>
            <a:xfrm>
              <a:off x="745351" y="-1"/>
              <a:ext cx="6434098" cy="15773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pPr algn="ctr">
                <a:defRPr b="1" sz="3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</a:defRPr>
              </a:pPr>
            </a:p>
            <a:p>
              <a:pPr algn="ctr">
                <a:defRPr b="1" sz="3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</a:defRPr>
              </a:pPr>
              <a:r>
                <a:t>II. </a:t>
              </a:r>
              <a:r>
                <a:t>Mal ejemplo – de los padres</a:t>
              </a:r>
            </a:p>
          </p:txBody>
        </p:sp>
      </p:grpSp>
      <p:sp>
        <p:nvSpPr>
          <p:cNvPr id="82" name="A. Los Jóvenes aprenden lo que miran…"/>
          <p:cNvSpPr txBox="1"/>
          <p:nvPr/>
        </p:nvSpPr>
        <p:spPr>
          <a:xfrm>
            <a:off x="166650" y="1379537"/>
            <a:ext cx="9653239" cy="62623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396875">
              <a:lnSpc>
                <a:spcPct val="130000"/>
              </a:lnSpc>
              <a:defRPr b="1" sz="36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A. </a:t>
            </a:r>
            <a:r>
              <a:rPr u="sng">
                <a:solidFill>
                  <a:srgbClr val="FFFF66"/>
                </a:solidFill>
              </a:rPr>
              <a:t>Los Jóvenes aprenden lo que miran</a:t>
            </a:r>
            <a:endParaRPr u="sng">
              <a:solidFill>
                <a:srgbClr val="FFFF66"/>
              </a:solidFill>
            </a:endParaRPr>
          </a:p>
          <a:p>
            <a:pPr defTabSz="396875">
              <a:lnSpc>
                <a:spcPct val="130000"/>
              </a:lnSpc>
              <a:defRPr b="1" sz="36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B.</a:t>
            </a:r>
            <a:r>
              <a:rPr>
                <a:solidFill>
                  <a:srgbClr val="FFFF66"/>
                </a:solidFill>
              </a:rPr>
              <a:t> </a:t>
            </a:r>
            <a:r>
              <a:rPr u="sng">
                <a:solidFill>
                  <a:srgbClr val="FFFF66"/>
                </a:solidFill>
              </a:rPr>
              <a:t>Jóvenes miran que padres no:</a:t>
            </a:r>
            <a:endParaRPr u="sng">
              <a:solidFill>
                <a:srgbClr val="FFFF66"/>
              </a:solidFill>
            </a:endParaRPr>
          </a:p>
          <a:p>
            <a:pPr defTabSz="396875">
              <a:lnSpc>
                <a:spcPct val="110000"/>
              </a:lnSpc>
              <a:defRPr sz="36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1. No están muy interesados </a:t>
            </a:r>
          </a:p>
          <a:p>
            <a:pPr defTabSz="396875">
              <a:lnSpc>
                <a:spcPct val="110000"/>
              </a:lnSpc>
              <a:defRPr sz="36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2. No van a a la iglesia como debe de ser</a:t>
            </a:r>
          </a:p>
          <a:p>
            <a:pPr defTabSz="396875">
              <a:lnSpc>
                <a:spcPct val="110000"/>
              </a:lnSpc>
              <a:defRPr sz="36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3. No van a la iglesia el Miércoles</a:t>
            </a:r>
          </a:p>
          <a:p>
            <a:pPr defTabSz="396875">
              <a:lnSpc>
                <a:spcPct val="110000"/>
              </a:lnSpc>
              <a:defRPr sz="36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4. Pone cualquier excusa</a:t>
            </a:r>
          </a:p>
          <a:p>
            <a:pPr defTabSz="396875">
              <a:lnSpc>
                <a:spcPct val="110000"/>
              </a:lnSpc>
              <a:defRPr sz="36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5. Fallan mucho por causa de trabajo</a:t>
            </a:r>
          </a:p>
          <a:p>
            <a:pPr defTabSz="396875">
              <a:lnSpc>
                <a:spcPct val="110000"/>
              </a:lnSpc>
              <a:defRPr sz="36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6. Énfasis en lo material sobre lo espiritual</a:t>
            </a:r>
          </a:p>
          <a:p>
            <a:pPr defTabSz="396875">
              <a:lnSpc>
                <a:spcPct val="110000"/>
              </a:lnSpc>
              <a:defRPr sz="36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</a:p>
        </p:txBody>
      </p:sp>
      <p:grpSp>
        <p:nvGrpSpPr>
          <p:cNvPr id="85" name="Group"/>
          <p:cNvGrpSpPr/>
          <p:nvPr/>
        </p:nvGrpSpPr>
        <p:grpSpPr>
          <a:xfrm>
            <a:off x="559630" y="1258696"/>
            <a:ext cx="7567540" cy="5026408"/>
            <a:chOff x="0" y="1"/>
            <a:chExt cx="7567538" cy="5026406"/>
          </a:xfrm>
        </p:grpSpPr>
        <p:sp>
          <p:nvSpPr>
            <p:cNvPr id="83" name="Rectangle"/>
            <p:cNvSpPr/>
            <p:nvPr/>
          </p:nvSpPr>
          <p:spPr>
            <a:xfrm rot="19801102">
              <a:off x="-254832" y="1941704"/>
              <a:ext cx="8077201" cy="1143001"/>
            </a:xfrm>
            <a:prstGeom prst="rect">
              <a:avLst/>
            </a:prstGeom>
            <a:solidFill>
              <a:srgbClr val="FFFF00"/>
            </a:solidFill>
            <a:ln w="76200" cap="flat">
              <a:solidFill>
                <a:srgbClr val="080808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400">
                  <a:solidFill>
                    <a:srgbClr val="333399"/>
                  </a:solidFill>
                </a:defRPr>
              </a:pPr>
            </a:p>
          </p:txBody>
        </p:sp>
        <p:sp>
          <p:nvSpPr>
            <p:cNvPr id="84" name="No se  Sorprenda…"/>
            <p:cNvSpPr txBox="1"/>
            <p:nvPr/>
          </p:nvSpPr>
          <p:spPr>
            <a:xfrm rot="19801102">
              <a:off x="-219763" y="2099184"/>
              <a:ext cx="8007063" cy="828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pPr algn="ctr">
                <a:defRPr b="1" sz="2400">
                  <a:solidFill>
                    <a:srgbClr val="333399"/>
                  </a:solidFill>
                </a:defRPr>
              </a:pPr>
              <a:r>
                <a:t>No se  Sorprenda</a:t>
              </a:r>
            </a:p>
            <a:p>
              <a:pPr algn="ctr">
                <a:defRPr b="1" sz="2400">
                  <a:solidFill>
                    <a:srgbClr val="333399"/>
                  </a:solidFill>
                </a:defRPr>
              </a:pPr>
              <a:r>
                <a:t>Cuando ellos se comporten como usted los entreno!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fill="hold"/>
                                        <p:tgtEl>
                                          <p:spTgt spid="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5" grpId="2"/>
      <p:bldP build="p" bldLvl="5" animBg="1" rev="0" advAuto="0" spid="8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"/>
          <p:cNvGrpSpPr/>
          <p:nvPr/>
        </p:nvGrpSpPr>
        <p:grpSpPr>
          <a:xfrm>
            <a:off x="609600" y="375662"/>
            <a:ext cx="7924800" cy="544076"/>
            <a:chOff x="0" y="0"/>
            <a:chExt cx="7924800" cy="544075"/>
          </a:xfrm>
        </p:grpSpPr>
        <p:sp>
          <p:nvSpPr>
            <p:cNvPr id="87" name="Rounded Rectangle"/>
            <p:cNvSpPr/>
            <p:nvPr/>
          </p:nvSpPr>
          <p:spPr>
            <a:xfrm>
              <a:off x="0" y="5337"/>
              <a:ext cx="7924800" cy="533401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3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88" name="III. Mal ejemplo – de la iglesia"/>
            <p:cNvSpPr txBox="1"/>
            <p:nvPr/>
          </p:nvSpPr>
          <p:spPr>
            <a:xfrm>
              <a:off x="1274583" y="0"/>
              <a:ext cx="5375633" cy="5440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b="1" sz="3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  <a:latin typeface="Times New Roman"/>
                  <a:ea typeface="Times New Roman"/>
                  <a:cs typeface="Times New Roman"/>
                  <a:sym typeface="Times New Roman"/>
                </a:defRPr>
              </a:lvl1pPr>
            </a:lstStyle>
            <a:p>
              <a:pPr/>
              <a:r>
                <a:t>III. Mal ejemplo – de la iglesia</a:t>
              </a:r>
            </a:p>
          </p:txBody>
        </p:sp>
      </p:grpSp>
      <p:sp>
        <p:nvSpPr>
          <p:cNvPr id="90" name="A. Una imagen consecuente/ es una Imagen fuerte…"/>
          <p:cNvSpPr txBox="1"/>
          <p:nvPr/>
        </p:nvSpPr>
        <p:spPr>
          <a:xfrm>
            <a:off x="172581" y="946555"/>
            <a:ext cx="9087493" cy="5350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396875">
              <a:lnSpc>
                <a:spcPct val="130000"/>
              </a:lnSpc>
              <a:defRPr b="1" sz="34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A. </a:t>
            </a:r>
            <a:r>
              <a:rPr u="sng">
                <a:solidFill>
                  <a:srgbClr val="FFFF66"/>
                </a:solidFill>
              </a:rPr>
              <a:t>Una imagen consecuente/ es una Imagen fuerte</a:t>
            </a:r>
            <a:endParaRPr u="sng">
              <a:solidFill>
                <a:srgbClr val="FFFF66"/>
              </a:solidFill>
            </a:endParaRPr>
          </a:p>
          <a:p>
            <a:pPr defTabSz="396875">
              <a:lnSpc>
                <a:spcPct val="130000"/>
              </a:lnSpc>
              <a:defRPr sz="34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1. Mira que si saben Biblia – Aquí participan</a:t>
            </a:r>
          </a:p>
          <a:p>
            <a:pPr defTabSz="396875">
              <a:lnSpc>
                <a:spcPct val="130000"/>
              </a:lnSpc>
              <a:defRPr sz="34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2. La miran en acción en los demás</a:t>
            </a:r>
          </a:p>
          <a:p>
            <a:pPr defTabSz="396875">
              <a:lnSpc>
                <a:spcPct val="130000"/>
              </a:lnSpc>
              <a:defRPr sz="34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3. Miran  convicción &amp; firmeza</a:t>
            </a:r>
          </a:p>
          <a:p>
            <a:pPr defTabSz="396875">
              <a:lnSpc>
                <a:spcPct val="130000"/>
              </a:lnSpc>
              <a:defRPr sz="34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4. Miran que el pecado no es tolerado</a:t>
            </a:r>
          </a:p>
          <a:p>
            <a:pPr defTabSz="396875">
              <a:lnSpc>
                <a:spcPct val="130000"/>
              </a:lnSpc>
              <a:defRPr sz="34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5. Miran personas que se respetan el uno al otro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90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roup"/>
          <p:cNvGrpSpPr/>
          <p:nvPr/>
        </p:nvGrpSpPr>
        <p:grpSpPr>
          <a:xfrm>
            <a:off x="609600" y="375662"/>
            <a:ext cx="7924800" cy="544076"/>
            <a:chOff x="0" y="0"/>
            <a:chExt cx="7924800" cy="544075"/>
          </a:xfrm>
        </p:grpSpPr>
        <p:sp>
          <p:nvSpPr>
            <p:cNvPr id="92" name="Rounded Rectangle"/>
            <p:cNvSpPr/>
            <p:nvPr/>
          </p:nvSpPr>
          <p:spPr>
            <a:xfrm>
              <a:off x="0" y="5337"/>
              <a:ext cx="7924800" cy="533401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3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93" name="III. Imagen muy pobre – de la iglesia"/>
            <p:cNvSpPr txBox="1"/>
            <p:nvPr/>
          </p:nvSpPr>
          <p:spPr>
            <a:xfrm>
              <a:off x="719058" y="0"/>
              <a:ext cx="6486684" cy="5440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b="1" sz="3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  <a:latin typeface="Times New Roman"/>
                  <a:ea typeface="Times New Roman"/>
                  <a:cs typeface="Times New Roman"/>
                  <a:sym typeface="Times New Roman"/>
                </a:defRPr>
              </a:lvl1pPr>
            </a:lstStyle>
            <a:p>
              <a:pPr/>
              <a:r>
                <a:t>III. Imagen muy pobre – de la iglesia</a:t>
              </a:r>
            </a:p>
          </p:txBody>
        </p:sp>
      </p:grpSp>
      <p:sp>
        <p:nvSpPr>
          <p:cNvPr id="95" name="A. Los jóvenes lo miran/ no los podemos engañar…"/>
          <p:cNvSpPr txBox="1"/>
          <p:nvPr/>
        </p:nvSpPr>
        <p:spPr>
          <a:xfrm>
            <a:off x="-70220" y="1379537"/>
            <a:ext cx="9284440" cy="4450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396875">
              <a:lnSpc>
                <a:spcPct val="130000"/>
              </a:lnSpc>
              <a:defRPr b="1" sz="32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A. </a:t>
            </a:r>
            <a:r>
              <a:rPr u="sng">
                <a:solidFill>
                  <a:srgbClr val="FFFF66"/>
                </a:solidFill>
              </a:rPr>
              <a:t>Los jóvenes lo miran/ no los podemos engañar</a:t>
            </a:r>
            <a:endParaRPr u="sng">
              <a:solidFill>
                <a:srgbClr val="FFFF66"/>
              </a:solidFill>
            </a:endParaRPr>
          </a:p>
          <a:p>
            <a:pPr defTabSz="396875">
              <a:lnSpc>
                <a:spcPct val="130000"/>
              </a:lnSpc>
              <a:defRPr sz="32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1. Las lecciones están muy enredadas no entiendo</a:t>
            </a:r>
          </a:p>
          <a:p>
            <a:pPr defTabSz="396875">
              <a:lnSpc>
                <a:spcPct val="130000"/>
              </a:lnSpc>
              <a:defRPr sz="32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2. Las clases – no se preparan </a:t>
            </a:r>
          </a:p>
          <a:p>
            <a:pPr defTabSz="396875">
              <a:lnSpc>
                <a:spcPct val="130000"/>
              </a:lnSpc>
              <a:defRPr sz="32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3. Miran hipocresía en los miembros</a:t>
            </a:r>
          </a:p>
          <a:p>
            <a:pPr defTabSz="396875">
              <a:lnSpc>
                <a:spcPct val="130000"/>
              </a:lnSpc>
              <a:defRPr sz="32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4. Oyen chismes de el uno al otro</a:t>
            </a:r>
          </a:p>
        </p:txBody>
      </p:sp>
      <p:sp>
        <p:nvSpPr>
          <p:cNvPr id="96" name="¿Que clase de Imagen obtienen?"/>
          <p:cNvSpPr txBox="1"/>
          <p:nvPr/>
        </p:nvSpPr>
        <p:spPr>
          <a:xfrm>
            <a:off x="1578590" y="5915345"/>
            <a:ext cx="5986820" cy="596266"/>
          </a:xfrm>
          <a:prstGeom prst="rect">
            <a:avLst/>
          </a:prstGeom>
          <a:solidFill>
            <a:srgbClr val="FFFFFF"/>
          </a:solidFill>
          <a:ln>
            <a:solidFill>
              <a:srgbClr val="080808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>
                <a:solidFill>
                  <a:srgbClr val="080808"/>
                </a:solidFill>
              </a:defRPr>
            </a:lvl1pPr>
          </a:lstStyle>
          <a:p>
            <a:pPr/>
            <a:r>
              <a:t>¿Que clase de Imagen obtienen?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95" grpId="1"/>
      <p:bldP build="whole" bldLvl="1" animBg="1" rev="0" advAuto="0" spid="96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roup"/>
          <p:cNvGrpSpPr/>
          <p:nvPr/>
        </p:nvGrpSpPr>
        <p:grpSpPr>
          <a:xfrm>
            <a:off x="609600" y="375662"/>
            <a:ext cx="7924800" cy="544076"/>
            <a:chOff x="0" y="0"/>
            <a:chExt cx="7924800" cy="544075"/>
          </a:xfrm>
        </p:grpSpPr>
        <p:sp>
          <p:nvSpPr>
            <p:cNvPr id="100" name="Rounded Rectangle"/>
            <p:cNvSpPr/>
            <p:nvPr/>
          </p:nvSpPr>
          <p:spPr>
            <a:xfrm>
              <a:off x="0" y="5337"/>
              <a:ext cx="7924800" cy="533401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3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101" name="No  Vamos a Culpar a los Padres"/>
            <p:cNvSpPr txBox="1"/>
            <p:nvPr/>
          </p:nvSpPr>
          <p:spPr>
            <a:xfrm>
              <a:off x="1078229" y="0"/>
              <a:ext cx="5768341" cy="5440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b="1" sz="3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  <a:latin typeface="Times New Roman"/>
                  <a:ea typeface="Times New Roman"/>
                  <a:cs typeface="Times New Roman"/>
                  <a:sym typeface="Times New Roman"/>
                </a:defRPr>
              </a:lvl1pPr>
            </a:lstStyle>
            <a:p>
              <a:pPr/>
              <a:r>
                <a:t>No  Vamos a Culpar a los Padres</a:t>
              </a:r>
            </a:p>
          </p:txBody>
        </p:sp>
      </p:grpSp>
      <p:sp>
        <p:nvSpPr>
          <p:cNvPr id="103" name="A. Cada quien es responsable de sus acciones…"/>
          <p:cNvSpPr txBox="1"/>
          <p:nvPr/>
        </p:nvSpPr>
        <p:spPr>
          <a:xfrm>
            <a:off x="-70220" y="1379537"/>
            <a:ext cx="9284440" cy="4450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396875">
              <a:lnSpc>
                <a:spcPct val="130000"/>
              </a:lnSpc>
              <a:defRPr b="1" sz="32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A. </a:t>
            </a:r>
            <a:r>
              <a:rPr u="sng">
                <a:solidFill>
                  <a:srgbClr val="FFFF66"/>
                </a:solidFill>
              </a:rPr>
              <a:t>Cada quien es responsable de sus acciones </a:t>
            </a:r>
            <a:endParaRPr u="sng">
              <a:solidFill>
                <a:srgbClr val="FFFF66"/>
              </a:solidFill>
            </a:endParaRPr>
          </a:p>
          <a:p>
            <a:pPr defTabSz="396875">
              <a:lnSpc>
                <a:spcPct val="130000"/>
              </a:lnSpc>
              <a:defRPr sz="32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1. Las lecciones están muy enredadas no entiendo</a:t>
            </a:r>
          </a:p>
          <a:p>
            <a:pPr defTabSz="396875">
              <a:lnSpc>
                <a:spcPct val="130000"/>
              </a:lnSpc>
              <a:defRPr sz="32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2. Las clases – no se preparan </a:t>
            </a:r>
          </a:p>
          <a:p>
            <a:pPr defTabSz="396875">
              <a:lnSpc>
                <a:spcPct val="130000"/>
              </a:lnSpc>
              <a:defRPr sz="32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3. Miran hipocresía en los miembros</a:t>
            </a:r>
          </a:p>
          <a:p>
            <a:pPr defTabSz="396875">
              <a:lnSpc>
                <a:spcPct val="130000"/>
              </a:lnSpc>
              <a:defRPr sz="32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4. Oyen chismes de el uno al otro</a:t>
            </a:r>
          </a:p>
        </p:txBody>
      </p:sp>
      <p:sp>
        <p:nvSpPr>
          <p:cNvPr id="104" name="¿Que clase de Imagen obtienen?"/>
          <p:cNvSpPr txBox="1"/>
          <p:nvPr/>
        </p:nvSpPr>
        <p:spPr>
          <a:xfrm>
            <a:off x="1578590" y="5915345"/>
            <a:ext cx="5986820" cy="596266"/>
          </a:xfrm>
          <a:prstGeom prst="rect">
            <a:avLst/>
          </a:prstGeom>
          <a:solidFill>
            <a:srgbClr val="FFFFFF"/>
          </a:solidFill>
          <a:ln>
            <a:solidFill>
              <a:srgbClr val="080808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>
                <a:solidFill>
                  <a:srgbClr val="080808"/>
                </a:solidFill>
              </a:defRPr>
            </a:lvl1pPr>
          </a:lstStyle>
          <a:p>
            <a:pPr/>
            <a:r>
              <a:t>¿Que clase de Imagen obtienen?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03" grpId="1"/>
      <p:bldP build="whole" bldLvl="1" animBg="1" rev="0" advAuto="0" spid="104" grpId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6c37fac0d041413a82772b46cd9400f64d2ddc5b04656c28267740eec87d65c9.jpeg" descr="6c37fac0d041413a82772b46cd9400f64d2ddc5b04656c28267740eec87d65c9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022304" y="10303"/>
            <a:ext cx="5128046" cy="6837394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¿Porque algunos Jovenes se Pierden?"/>
          <p:cNvSpPr txBox="1"/>
          <p:nvPr/>
        </p:nvSpPr>
        <p:spPr>
          <a:xfrm rot="2760000">
            <a:off x="297082" y="221613"/>
            <a:ext cx="6477688" cy="57960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 sz="79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pPr/>
            <a:r>
              <a:t>¿Porque algunos Jovenes se Pierden?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s.jpeg" descr="images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98359" y="-57670"/>
            <a:ext cx="9940718" cy="6973340"/>
          </a:xfrm>
          <a:prstGeom prst="rect">
            <a:avLst/>
          </a:prstGeom>
          <a:ln w="12700">
            <a:miter lim="400000"/>
          </a:ln>
        </p:spPr>
      </p:pic>
      <p:sp>
        <p:nvSpPr>
          <p:cNvPr id="36" name="En Toda…"/>
          <p:cNvSpPr txBox="1"/>
          <p:nvPr/>
        </p:nvSpPr>
        <p:spPr>
          <a:xfrm rot="2760000">
            <a:off x="3418159" y="167490"/>
            <a:ext cx="6477689" cy="57960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algn="ctr">
              <a:defRPr sz="7900">
                <a:solidFill>
                  <a:srgbClr val="FF4015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  <a:latin typeface="Arial Black"/>
                <a:ea typeface="Arial Black"/>
                <a:cs typeface="Arial Black"/>
                <a:sym typeface="Arial Black"/>
              </a:defRPr>
            </a:pPr>
            <a:r>
              <a:t>En Toda</a:t>
            </a:r>
          </a:p>
          <a:p>
            <a:pPr algn="ctr">
              <a:defRPr sz="7900">
                <a:solidFill>
                  <a:srgbClr val="FF4015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  <a:latin typeface="Arial Black"/>
                <a:ea typeface="Arial Black"/>
                <a:cs typeface="Arial Black"/>
                <a:sym typeface="Arial Black"/>
              </a:defRPr>
            </a:pPr>
            <a:r>
              <a:t>Clase Social</a:t>
            </a:r>
          </a:p>
        </p:txBody>
      </p:sp>
      <p:sp>
        <p:nvSpPr>
          <p:cNvPr id="37" name="Aún en la iglesia"/>
          <p:cNvSpPr txBox="1"/>
          <p:nvPr/>
        </p:nvSpPr>
        <p:spPr>
          <a:xfrm>
            <a:off x="287341" y="5795298"/>
            <a:ext cx="6367572" cy="1005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396875">
              <a:lnSpc>
                <a:spcPct val="110000"/>
              </a:lnSpc>
              <a:defRPr b="1" sz="6000" u="sng">
                <a:solidFill>
                  <a:srgbClr val="000000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lvl1pPr>
          </a:lstStyle>
          <a:p>
            <a:pPr>
              <a:defRPr u="none"/>
            </a:pPr>
            <a:r>
              <a:rPr u="sng"/>
              <a:t>Aún en la iglesia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6" grpId="1"/>
      <p:bldP build="whole" bldLvl="1" animBg="1" rev="0" advAuto="0" spid="37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images-1.jpeg" descr="images-1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826707" y="1334644"/>
            <a:ext cx="11290677" cy="553948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42" name="Group"/>
          <p:cNvGrpSpPr/>
          <p:nvPr/>
        </p:nvGrpSpPr>
        <p:grpSpPr>
          <a:xfrm>
            <a:off x="609600" y="197861"/>
            <a:ext cx="7924800" cy="544077"/>
            <a:chOff x="0" y="0"/>
            <a:chExt cx="7924800" cy="544075"/>
          </a:xfrm>
        </p:grpSpPr>
        <p:sp>
          <p:nvSpPr>
            <p:cNvPr id="40" name="Rounded Rectangle"/>
            <p:cNvSpPr/>
            <p:nvPr/>
          </p:nvSpPr>
          <p:spPr>
            <a:xfrm>
              <a:off x="0" y="5337"/>
              <a:ext cx="7924800" cy="533401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3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41" name="No Toda Juventud esta Perdida"/>
            <p:cNvSpPr txBox="1"/>
            <p:nvPr/>
          </p:nvSpPr>
          <p:spPr>
            <a:xfrm>
              <a:off x="1189156" y="0"/>
              <a:ext cx="5546488" cy="5440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b="1" sz="3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  <a:latin typeface="Times New Roman"/>
                  <a:ea typeface="Times New Roman"/>
                  <a:cs typeface="Times New Roman"/>
                  <a:sym typeface="Times New Roman"/>
                </a:defRPr>
              </a:lvl1pPr>
            </a:lstStyle>
            <a:p>
              <a:pPr/>
              <a:r>
                <a:t>No Toda Juventud esta Perdida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images-2.jpeg" descr="images-2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927041" y="-1076405"/>
            <a:ext cx="7442126" cy="9010810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Hay…"/>
          <p:cNvSpPr txBox="1"/>
          <p:nvPr/>
        </p:nvSpPr>
        <p:spPr>
          <a:xfrm>
            <a:off x="116610" y="101450"/>
            <a:ext cx="5988805" cy="7040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96875">
              <a:lnSpc>
                <a:spcPct val="110000"/>
              </a:lnSpc>
              <a:defRPr b="1" sz="6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rPr u="sng">
                <a:solidFill>
                  <a:srgbClr val="FFFF66"/>
                </a:solidFill>
              </a:rPr>
              <a:t>Hay </a:t>
            </a:r>
            <a:endParaRPr u="sng">
              <a:solidFill>
                <a:srgbClr val="FFFF66"/>
              </a:solidFill>
            </a:endParaRPr>
          </a:p>
          <a:p>
            <a:pPr defTabSz="396875">
              <a:lnSpc>
                <a:spcPct val="110000"/>
              </a:lnSpc>
              <a:defRPr b="1" sz="6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rPr u="sng">
                <a:solidFill>
                  <a:srgbClr val="FFFF66"/>
                </a:solidFill>
              </a:rPr>
              <a:t>Muchos</a:t>
            </a:r>
            <a:endParaRPr u="sng">
              <a:solidFill>
                <a:srgbClr val="FFFF66"/>
              </a:solidFill>
            </a:endParaRPr>
          </a:p>
          <a:p>
            <a:pPr defTabSz="396875">
              <a:lnSpc>
                <a:spcPct val="110000"/>
              </a:lnSpc>
              <a:defRPr b="1" sz="6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rPr u="sng">
                <a:solidFill>
                  <a:srgbClr val="FFFF66"/>
                </a:solidFill>
              </a:rPr>
              <a:t>Jóvenes</a:t>
            </a:r>
            <a:endParaRPr u="sng">
              <a:solidFill>
                <a:srgbClr val="FFFF66"/>
              </a:solidFill>
            </a:endParaRPr>
          </a:p>
          <a:p>
            <a:pPr defTabSz="396875">
              <a:lnSpc>
                <a:spcPct val="110000"/>
              </a:lnSpc>
              <a:defRPr b="1" sz="6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rPr u="sng">
                <a:solidFill>
                  <a:srgbClr val="FFFF66"/>
                </a:solidFill>
              </a:rPr>
              <a:t>Que si </a:t>
            </a:r>
            <a:endParaRPr u="sng">
              <a:solidFill>
                <a:srgbClr val="FFFF66"/>
              </a:solidFill>
            </a:endParaRPr>
          </a:p>
          <a:p>
            <a:pPr defTabSz="396875">
              <a:lnSpc>
                <a:spcPct val="110000"/>
              </a:lnSpc>
              <a:defRPr b="1" sz="6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rPr u="sng">
                <a:solidFill>
                  <a:srgbClr val="FFFF66"/>
                </a:solidFill>
              </a:rPr>
              <a:t>Se han</a:t>
            </a:r>
            <a:endParaRPr u="sng">
              <a:solidFill>
                <a:srgbClr val="FFFF66"/>
              </a:solidFill>
            </a:endParaRPr>
          </a:p>
          <a:p>
            <a:pPr defTabSz="396875">
              <a:lnSpc>
                <a:spcPct val="110000"/>
              </a:lnSpc>
              <a:defRPr b="1" sz="6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rPr u="sng">
                <a:solidFill>
                  <a:srgbClr val="FFFF66"/>
                </a:solidFill>
              </a:rPr>
              <a:t>Comprometido </a:t>
            </a:r>
            <a:endParaRPr u="sng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En Esta Ocasión consideraremos algunas razones por que estamos perdiendo algunos de…"/>
          <p:cNvSpPr txBox="1"/>
          <p:nvPr/>
        </p:nvSpPr>
        <p:spPr>
          <a:xfrm>
            <a:off x="19291" y="270455"/>
            <a:ext cx="8763001" cy="557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6000">
                <a:solidFill>
                  <a:srgbClr val="FFFFFF"/>
                </a:solidFill>
              </a:defRPr>
            </a:pPr>
            <a:r>
              <a:t>En Esta Ocasión consideraremos </a:t>
            </a:r>
            <a:r>
              <a:t>algunas razones por que estamos perdiendo algunos de </a:t>
            </a:r>
          </a:p>
          <a:p>
            <a:pPr algn="ctr">
              <a:defRPr b="1" sz="6000">
                <a:solidFill>
                  <a:srgbClr val="FFFFFF"/>
                </a:solidFill>
              </a:defRPr>
            </a:pPr>
            <a:r>
              <a:t>nuestros jóvenes?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"/>
          <p:cNvGrpSpPr/>
          <p:nvPr/>
        </p:nvGrpSpPr>
        <p:grpSpPr>
          <a:xfrm>
            <a:off x="-187903" y="624784"/>
            <a:ext cx="9130465" cy="856811"/>
            <a:chOff x="-550247" y="-46952"/>
            <a:chExt cx="9130463" cy="856810"/>
          </a:xfrm>
        </p:grpSpPr>
        <p:sp>
          <p:nvSpPr>
            <p:cNvPr id="51" name="Rounded Rectangle"/>
            <p:cNvSpPr/>
            <p:nvPr/>
          </p:nvSpPr>
          <p:spPr>
            <a:xfrm>
              <a:off x="-550248" y="27297"/>
              <a:ext cx="9130464" cy="708312"/>
            </a:xfrm>
            <a:prstGeom prst="roundRect">
              <a:avLst>
                <a:gd name="adj" fmla="val 41153"/>
              </a:avLst>
            </a:prstGeom>
            <a:solidFill>
              <a:schemeClr val="accent1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3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</a:defRPr>
              </a:pPr>
            </a:p>
          </p:txBody>
        </p:sp>
        <p:sp>
          <p:nvSpPr>
            <p:cNvPr id="52" name="Leamos el Consejo de Salomón"/>
            <p:cNvSpPr txBox="1"/>
            <p:nvPr/>
          </p:nvSpPr>
          <p:spPr>
            <a:xfrm>
              <a:off x="-250861" y="-46953"/>
              <a:ext cx="8531690" cy="8568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ctr">
                <a:defRPr b="1" sz="41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</a:defRPr>
              </a:lvl1pPr>
            </a:lstStyle>
            <a:p>
              <a:pPr/>
              <a:r>
                <a:t>Leamos el Consejo de Salomón </a:t>
              </a:r>
            </a:p>
          </p:txBody>
        </p:sp>
      </p:grpSp>
      <p:sp>
        <p:nvSpPr>
          <p:cNvPr id="54" name="Advertencia…"/>
          <p:cNvSpPr txBox="1"/>
          <p:nvPr/>
        </p:nvSpPr>
        <p:spPr>
          <a:xfrm>
            <a:off x="762000" y="1447800"/>
            <a:ext cx="6313126" cy="502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96875">
              <a:lnSpc>
                <a:spcPct val="110000"/>
              </a:lnSpc>
              <a:defRPr b="1" sz="6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 </a:t>
            </a:r>
            <a:r>
              <a:rPr u="sng">
                <a:solidFill>
                  <a:srgbClr val="FFFF66"/>
                </a:solidFill>
              </a:rPr>
              <a:t>Advertencia</a:t>
            </a:r>
            <a:endParaRPr u="sng">
              <a:solidFill>
                <a:srgbClr val="FFFF66"/>
              </a:solidFill>
            </a:endParaRPr>
          </a:p>
          <a:p>
            <a:pPr defTabSz="396875">
              <a:lnSpc>
                <a:spcPct val="110000"/>
              </a:lnSpc>
              <a:defRPr sz="6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1. Prov. 1:10-19</a:t>
            </a:r>
          </a:p>
          <a:p>
            <a:pPr defTabSz="396875">
              <a:lnSpc>
                <a:spcPct val="110000"/>
              </a:lnSpc>
              <a:defRPr sz="6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2. Prov. 12:26</a:t>
            </a:r>
          </a:p>
          <a:p>
            <a:pPr defTabSz="396875">
              <a:lnSpc>
                <a:spcPct val="110000"/>
              </a:lnSpc>
              <a:defRPr sz="6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3. Prov. 22:24-25</a:t>
            </a:r>
          </a:p>
          <a:p>
            <a:pPr defTabSz="396875">
              <a:lnSpc>
                <a:spcPct val="110000"/>
              </a:lnSpc>
              <a:defRPr sz="60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4. 1 Cor. 15:33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6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5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"/>
          <p:cNvGrpSpPr/>
          <p:nvPr/>
        </p:nvGrpSpPr>
        <p:grpSpPr>
          <a:xfrm>
            <a:off x="48022" y="299462"/>
            <a:ext cx="9075017" cy="1218245"/>
            <a:chOff x="-53254" y="0"/>
            <a:chExt cx="9075016" cy="1218244"/>
          </a:xfrm>
        </p:grpSpPr>
        <p:sp>
          <p:nvSpPr>
            <p:cNvPr id="56" name="Rounded Rectangle"/>
            <p:cNvSpPr/>
            <p:nvPr/>
          </p:nvSpPr>
          <p:spPr>
            <a:xfrm>
              <a:off x="0" y="6022"/>
              <a:ext cx="8941447" cy="1179139"/>
            </a:xfrm>
            <a:prstGeom prst="roundRect">
              <a:avLst>
                <a:gd name="adj" fmla="val 25520"/>
              </a:avLst>
            </a:prstGeom>
            <a:solidFill>
              <a:schemeClr val="accent1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3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57" name="I. Mala Influencia – de amigos"/>
            <p:cNvSpPr txBox="1"/>
            <p:nvPr/>
          </p:nvSpPr>
          <p:spPr>
            <a:xfrm>
              <a:off x="-53255" y="-1"/>
              <a:ext cx="9075018" cy="12182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ctr">
                <a:defRPr b="1" sz="53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  <a:latin typeface="Times New Roman"/>
                  <a:ea typeface="Times New Roman"/>
                  <a:cs typeface="Times New Roman"/>
                  <a:sym typeface="Times New Roman"/>
                </a:defRPr>
              </a:lvl1pPr>
            </a:lstStyle>
            <a:p>
              <a:pPr/>
              <a:r>
                <a:t>I. Mala Influencia – de amigos</a:t>
              </a:r>
            </a:p>
          </p:txBody>
        </p:sp>
      </p:grpSp>
      <p:sp>
        <p:nvSpPr>
          <p:cNvPr id="59" name="1. Gradualmente (Heb. 2:1)…"/>
          <p:cNvSpPr txBox="1"/>
          <p:nvPr/>
        </p:nvSpPr>
        <p:spPr>
          <a:xfrm>
            <a:off x="-50829" y="3201918"/>
            <a:ext cx="9272719" cy="35534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396875">
              <a:lnSpc>
                <a:spcPct val="120000"/>
              </a:lnSpc>
              <a:defRPr b="1" sz="39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1. Gradualmente </a:t>
            </a:r>
            <a:r>
              <a:rPr>
                <a:solidFill>
                  <a:srgbClr val="CCCCFF"/>
                </a:solidFill>
              </a:rPr>
              <a:t>(Heb. 2:1)</a:t>
            </a:r>
            <a:endParaRPr>
              <a:solidFill>
                <a:srgbClr val="CCCCFF"/>
              </a:solidFill>
            </a:endParaRPr>
          </a:p>
          <a:p>
            <a:pPr defTabSz="396875">
              <a:lnSpc>
                <a:spcPct val="120000"/>
              </a:lnSpc>
              <a:defRPr b="1" sz="39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2. Consejos de los malos </a:t>
            </a:r>
            <a:r>
              <a:rPr>
                <a:solidFill>
                  <a:srgbClr val="CCCCFF"/>
                </a:solidFill>
              </a:rPr>
              <a:t>(Sal. 1:1)</a:t>
            </a:r>
            <a:endParaRPr>
              <a:solidFill>
                <a:srgbClr val="CCCCFF"/>
              </a:solidFill>
            </a:endParaRPr>
          </a:p>
          <a:p>
            <a:pPr defTabSz="396875">
              <a:lnSpc>
                <a:spcPct val="120000"/>
              </a:lnSpc>
              <a:defRPr b="1" sz="39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pPr>
            <a:r>
              <a:t>	3. Influencia cuando son muchos 				</a:t>
            </a:r>
            <a:r>
              <a:rPr>
                <a:solidFill>
                  <a:srgbClr val="CCCCFF"/>
                </a:solidFill>
              </a:rPr>
              <a:t>(Rom. 12:2)</a:t>
            </a:r>
          </a:p>
        </p:txBody>
      </p:sp>
      <p:sp>
        <p:nvSpPr>
          <p:cNvPr id="60" name="¿Como pasa?"/>
          <p:cNvSpPr txBox="1"/>
          <p:nvPr/>
        </p:nvSpPr>
        <p:spPr>
          <a:xfrm>
            <a:off x="1281829" y="1561359"/>
            <a:ext cx="6580341" cy="2105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 defTabSz="396875">
              <a:lnSpc>
                <a:spcPct val="120000"/>
              </a:lnSpc>
              <a:defRPr b="1" sz="7700" u="sng">
                <a:solidFill>
                  <a:srgbClr val="FFFF66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lvl1pPr>
          </a:lstStyle>
          <a:p>
            <a:pPr>
              <a:defRPr u="none">
                <a:solidFill>
                  <a:srgbClr val="FFFFFF"/>
                </a:solidFill>
              </a:defRPr>
            </a:pPr>
            <a:r>
              <a:rPr u="sng">
                <a:solidFill>
                  <a:srgbClr val="FFFF66"/>
                </a:solidFill>
              </a:rPr>
              <a:t>¿Como pasa?</a:t>
            </a:r>
            <a:endParaRPr u="sng">
              <a:solidFill>
                <a:srgbClr val="FFFF66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0" grpId="1"/>
      <p:bldP build="p" bldLvl="5" animBg="1" rev="0" advAuto="0" spid="59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"/>
          <p:cNvGrpSpPr/>
          <p:nvPr/>
        </p:nvGrpSpPr>
        <p:grpSpPr>
          <a:xfrm>
            <a:off x="133319" y="4528071"/>
            <a:ext cx="8877362" cy="827550"/>
            <a:chOff x="0" y="0"/>
            <a:chExt cx="8877361" cy="827549"/>
          </a:xfrm>
        </p:grpSpPr>
        <p:sp>
          <p:nvSpPr>
            <p:cNvPr id="64" name="Rounded Rectangle"/>
            <p:cNvSpPr/>
            <p:nvPr/>
          </p:nvSpPr>
          <p:spPr>
            <a:xfrm>
              <a:off x="0" y="14975"/>
              <a:ext cx="8877362" cy="797599"/>
            </a:xfrm>
            <a:prstGeom prst="roundRect">
              <a:avLst>
                <a:gd name="adj" fmla="val 42052"/>
              </a:avLst>
            </a:prstGeom>
            <a:solidFill>
              <a:schemeClr val="accent1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3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65" name="Mal Ejemplo – De los Padres"/>
            <p:cNvSpPr txBox="1"/>
            <p:nvPr/>
          </p:nvSpPr>
          <p:spPr>
            <a:xfrm>
              <a:off x="6324" y="0"/>
              <a:ext cx="8577258" cy="82755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ctr">
                <a:defRPr b="1" sz="5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  <a:latin typeface="Times New Roman"/>
                  <a:ea typeface="Times New Roman"/>
                  <a:cs typeface="Times New Roman"/>
                  <a:sym typeface="Times New Roman"/>
                </a:defRPr>
              </a:lvl1pPr>
            </a:lstStyle>
            <a:p>
              <a:pPr/>
              <a:r>
                <a:t> Mal Ejemplo – De los Padres</a:t>
              </a:r>
            </a:p>
          </p:txBody>
        </p:sp>
      </p:grpSp>
      <p:sp>
        <p:nvSpPr>
          <p:cNvPr id="67" name="¿Por que estamos perdiendo…"/>
          <p:cNvSpPr txBox="1"/>
          <p:nvPr/>
        </p:nvSpPr>
        <p:spPr>
          <a:xfrm>
            <a:off x="228600" y="0"/>
            <a:ext cx="8915400" cy="2682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5600">
                <a:solidFill>
                  <a:srgbClr val="FFFFFF"/>
                </a:solidFill>
              </a:defRPr>
            </a:pPr>
            <a:r>
              <a:t>¿</a:t>
            </a:r>
            <a:r>
              <a:t>Por que estamos perdiendo </a:t>
            </a:r>
          </a:p>
          <a:p>
            <a:pPr algn="ctr">
              <a:defRPr b="1" sz="5600">
                <a:solidFill>
                  <a:srgbClr val="FFFFFF"/>
                </a:solidFill>
              </a:defRPr>
            </a:pPr>
            <a:r>
              <a:t>a nuestros jóvenes?</a:t>
            </a:r>
          </a:p>
        </p:txBody>
      </p:sp>
      <p:grpSp>
        <p:nvGrpSpPr>
          <p:cNvPr id="70" name="Group"/>
          <p:cNvGrpSpPr/>
          <p:nvPr/>
        </p:nvGrpSpPr>
        <p:grpSpPr>
          <a:xfrm>
            <a:off x="133319" y="3015225"/>
            <a:ext cx="8877362" cy="827550"/>
            <a:chOff x="0" y="0"/>
            <a:chExt cx="8877361" cy="827549"/>
          </a:xfrm>
        </p:grpSpPr>
        <p:sp>
          <p:nvSpPr>
            <p:cNvPr id="68" name="Rounded Rectangle"/>
            <p:cNvSpPr/>
            <p:nvPr/>
          </p:nvSpPr>
          <p:spPr>
            <a:xfrm>
              <a:off x="0" y="14975"/>
              <a:ext cx="8877362" cy="797599"/>
            </a:xfrm>
            <a:prstGeom prst="roundRect">
              <a:avLst>
                <a:gd name="adj" fmla="val 42052"/>
              </a:avLst>
            </a:prstGeom>
            <a:solidFill>
              <a:schemeClr val="accent1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3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69" name="No toda culpa son los amigos"/>
            <p:cNvSpPr txBox="1"/>
            <p:nvPr/>
          </p:nvSpPr>
          <p:spPr>
            <a:xfrm>
              <a:off x="6324" y="0"/>
              <a:ext cx="8577258" cy="82755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ctr">
                <a:defRPr b="1" sz="52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000000"/>
                    </a:outerShdw>
                  </a:effectLst>
                  <a:latin typeface="Times New Roman"/>
                  <a:ea typeface="Times New Roman"/>
                  <a:cs typeface="Times New Roman"/>
                  <a:sym typeface="Times New Roman"/>
                </a:defRPr>
              </a:lvl1pPr>
            </a:lstStyle>
            <a:p>
              <a:pPr/>
              <a:r>
                <a:t> No toda culpa son los amigos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0" grpId="1"/>
      <p:bldP build="whole" bldLvl="1" animBg="1" rev="0" advAuto="0" spid="66" grpId="2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Textured">
  <a:themeElements>
    <a:clrScheme name="Textured">
      <a:dk1>
        <a:srgbClr val="4D4D4D"/>
      </a:dk1>
      <a:lt1>
        <a:srgbClr val="080808"/>
      </a:lt1>
      <a:dk2>
        <a:srgbClr val="A7A7A7"/>
      </a:dk2>
      <a:lt2>
        <a:srgbClr val="535353"/>
      </a:lt2>
      <a:accent1>
        <a:srgbClr val="666699"/>
      </a:accent1>
      <a:accent2>
        <a:srgbClr val="3366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xtured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Textur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4D4D4D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4D4D4D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extured">
  <a:themeElements>
    <a:clrScheme name="Textured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666699"/>
      </a:accent1>
      <a:accent2>
        <a:srgbClr val="3366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xtured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Textur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4D4D4D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4D4D4D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