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media/image1.jpeg" ContentType="image/jpeg"/>
  <Override PartName="/ppt/notesSlides/notesSlide2.xml" ContentType="application/vnd.openxmlformats-officedocument.presentationml.notesSlide+xml"/>
  <Override PartName="/ppt/media/image2.jpeg" ContentType="image/jpeg"/>
  <Override PartName="/ppt/notesSlides/notesSlide3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7F3F4"/>
          </a:solidFill>
        </a:fill>
      </a:tcStyle>
    </a:wholeTbl>
    <a:band2H>
      <a:tcTxStyle b="def" i="def"/>
      <a:tcStyle>
        <a:tcBdr/>
        <a:fill>
          <a:solidFill>
            <a:srgbClr val="F3F9FA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8" name="Shape 18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j-lt"/>
        <a:ea typeface="+mj-ea"/>
        <a:cs typeface="+mj-cs"/>
        <a:sym typeface="Arial"/>
      </a:defRPr>
    </a:lvl1pPr>
    <a:lvl2pPr indent="228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2pPr>
    <a:lvl3pPr indent="457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3pPr>
    <a:lvl4pPr indent="685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4pPr>
    <a:lvl5pPr indent="9144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Arial"/>
      </a:defRPr>
    </a:lvl9pPr>
  </p:notesStyle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</Relationships>
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</Relationships>
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7" name="Shape 27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Exo 3:8  Y he descendido para librarlos de mano de los egipcios, y para sacarlos de aquella tierra a una tierra buena y espaciosa, a una tierra que mana leche y miel, al lugar de los cananeos, de los hititas, de los amorreos, de los ferezeos, de los heveos y de los jebuseos.</a:t>
            </a:r>
          </a:p>
          <a:p>
            <a:pPr/>
          </a:p>
          <a:p>
            <a:pPr/>
            <a:r>
              <a:t>Num 14:22  ciertamente todos los que han visto mi gloria y las señales que hice en Egipto y en el desierto, y que me han puesto a prueba estas diez veces y no han oído mi voz,</a:t>
            </a:r>
          </a:p>
          <a:p>
            <a:pPr/>
            <a:r>
              <a:t>.</a:t>
            </a:r>
          </a:p>
          <a:p>
            <a:pPr/>
          </a:p>
          <a:p>
            <a:pPr/>
            <a:r>
              <a:t>Las aguas de mara</a:t>
            </a:r>
          </a:p>
          <a:p>
            <a:pPr/>
            <a:r>
              <a:t>Num 20:2  Y no había agua para la congregación; y se juntaron contra Moisés y Aarón.</a:t>
            </a:r>
          </a:p>
          <a:p>
            <a:pPr/>
            <a:r>
              <a:t>Num 20:3  El pueblo contendió con Moisés y le habló, diciendo: ¡Ojalá hubiéramos perecido cuando nuestros hermanos murieron delante del SEÑOR!</a:t>
            </a:r>
          </a:p>
          <a:p>
            <a:pPr/>
            <a:r>
              <a:t>Num 20:4  ¿Por qué, pues, has traído al pueblo del SEÑOR a este desierto, para que nosotros y nuestros animales muramos aquí?</a:t>
            </a:r>
          </a:p>
          <a:p>
            <a:pPr/>
            <a:r>
              <a:t>Num 20:5  ¿Y por qué nos hiciste subir de Egipto, para traernos a este miserable lugar? No es lugar de sementeras, ni de higueras, ni de viñas, ni de granados, ni aun hay agua para beber.</a:t>
            </a:r>
          </a:p>
          <a:p>
            <a:pPr/>
            <a:r>
              <a:t>Num 20:6  Entonces Moisés y Aarón fueron de delante de la asamblea a la puerta de la tienda de reunión, y se postraron sobre sus rostros; y se les apareció la gloria del SEÑOR.</a:t>
            </a:r>
          </a:p>
          <a:p>
            <a:pPr/>
            <a:r>
              <a:t>Num 20:7  Y habló el SEÑOR a Moisés, diciendo:</a:t>
            </a:r>
          </a:p>
          <a:p>
            <a:pPr/>
            <a:r>
              <a:t>Num 20:8  Toma la vara y reúne a la congregación, tú y tu hermano Aarón, y hablad a la peña a la vista de ellos, para que la peña dé su agua. Así sacarás para ellos agua de la peña, y beban la congregación y sus animales.</a:t>
            </a:r>
          </a:p>
          <a:p>
            <a:pPr/>
            <a:r>
              <a:t>Num 20:9  Tomó Moisés la vara de la presencia del SEÑOR, tal como El se lo había ordenado;</a:t>
            </a:r>
          </a:p>
          <a:p>
            <a:pPr/>
            <a:r>
              <a:t>Moses Strikes the Rock</a:t>
            </a:r>
          </a:p>
          <a:p>
            <a:pPr/>
            <a:r>
              <a:t>Num 20:10  y Moisés y Aarón reunieron al pueblo ante la peña. Y él les dijo: Oíd, ahora, rebeldes. ¿Sacaremos agua de esta peña para vosotros?</a:t>
            </a:r>
          </a:p>
          <a:p>
            <a:pPr/>
            <a:r>
              <a:t>Num 20:11  Entonces Moisés levantó su mano y golpeó la peña dos veces con su vara, y brotó agua en abundancia, y bebió el pueblo y sus animales.</a:t>
            </a:r>
          </a:p>
          <a:p>
            <a:pPr/>
            <a:r>
              <a:t>Num 20:12  Y el SEÑOR dijo a Moisés y a Aarón: Porque vosotros no me creísteis a fin de tratarme como santo ante los ojos de los hijos de Israel, por tanto no conduciréis a este pueblo a la tierra que les he dado</a:t>
            </a:r>
          </a:p>
          <a:p>
            <a:pPr/>
          </a:p>
          <a:p>
            <a:pPr/>
          </a:p>
          <a:p>
            <a:pPr/>
          </a:p>
          <a:p>
            <a:pPr/>
            <a:r>
              <a:t>32:23  Pero si no lo hacéis así, mirad, habréis pecado ante el SEÑOR, y tened por seguro que vuestro pecado os alcanzará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2" name="Shape 32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rPr b="1"/>
              <a:t>Jos 6:18  Pero en cuanto a vosotros, guardaos ciertamente de las cosas dedicadas al anatema, no sea que las codiciéis y tomando de las cosas del anatema, hagáis maldito el campamento de Israel y traigáis desgracia sobre él.</a:t>
            </a:r>
            <a:r>
              <a:t> </a:t>
            </a:r>
          </a:p>
          <a:p>
            <a:pPr/>
          </a:p>
          <a:p>
            <a:pPr/>
          </a:p>
          <a:p>
            <a:pPr/>
            <a:r>
              <a:t>El Señor todo lo mira</a:t>
            </a:r>
          </a:p>
          <a:p>
            <a:pPr/>
          </a:p>
          <a:p>
            <a:pPr/>
            <a:r>
              <a:t>2Ch 16:9  Porque los ojos del SEÑOR recorren toda la tierra para fortalecer a aquellos cuyo corazón es completamente suyo. Tú has obrado neciamente en esto. Ciertamente, desde ahora habrá guerras contra ti.</a:t>
            </a:r>
          </a:p>
          <a:p>
            <a:pPr/>
          </a:p>
          <a:p>
            <a:pPr/>
            <a:r>
              <a:t>Job 34:21  Porque sus ojos observan los caminos del hombre, y El ve todos sus pasos.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2" name="Shape 42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1—Num 20:10  y Moisés y Aarón reunieron al pueblo ante la peña. Y él les dijo: Oíd, ahora, rebeldes. ¿Sacaremos agua de esta peña para vosotros?</a:t>
            </a:r>
          </a:p>
          <a:p>
            <a:pPr/>
          </a:p>
          <a:p>
            <a:pPr/>
            <a:r>
              <a:t>2- 1Ch 15:12  y les dijo: Vosotros sois los jefes de las casas paternas de los levitas; santificaos, tanto vosotros como vuestros parientes, para que subáis el arca del SEÑOR, Dios de Israel, al lugar que le he preparado.</a:t>
            </a:r>
          </a:p>
        </p:txBody>
      </p:sp>
    </p:spTree>
  </p:cSld>
  <p:clrMapOvr>
    <a:masterClrMapping/>
  </p:clrMapOvr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6666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457200" y="92074"/>
            <a:ext cx="8229600" cy="150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8384892" y="6245225"/>
            <a:ext cx="301909" cy="288824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>
            <a:spAutoFit/>
          </a:bodyPr>
          <a:lstStyle>
            <a:lvl1pPr algn="r">
              <a:defRPr sz="14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4pPr>
      <a:lvl5pPr marL="22352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5pPr>
      <a:lvl6pPr marL="26924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6pPr>
      <a:lvl7pPr marL="31496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7pPr>
      <a:lvl8pPr marL="36068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8pPr>
      <a:lvl9pPr marL="40640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A1A93172-98BF-4D7F-86B0-D9DA766BF530-L0-001.jpeg" descr="A1A93172-98BF-4D7F-86B0-D9DA766BF530-L0-001.jpe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59959" y="-24245"/>
            <a:ext cx="6031668" cy="6906490"/>
          </a:xfrm>
          <a:prstGeom prst="rect">
            <a:avLst/>
          </a:prstGeom>
          <a:ln w="12700">
            <a:miter lim="400000"/>
          </a:ln>
        </p:spPr>
      </p:pic>
      <p:sp>
        <p:nvSpPr>
          <p:cNvPr id="21" name="Nuestros Pecados nos Alcanzarán…"/>
          <p:cNvSpPr txBox="1"/>
          <p:nvPr/>
        </p:nvSpPr>
        <p:spPr>
          <a:xfrm>
            <a:off x="5715000" y="304800"/>
            <a:ext cx="3429000" cy="35834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spcBef>
                <a:spcPts val="2600"/>
              </a:spcBef>
              <a:defRPr b="1" sz="4400"/>
            </a:pPr>
            <a:r>
              <a:t>Nuestros Pecados nos Alcanzarán</a:t>
            </a:r>
          </a:p>
          <a:p>
            <a:pPr algn="ctr">
              <a:spcBef>
                <a:spcPts val="2600"/>
              </a:spcBef>
              <a:defRPr b="1" sz="4400"/>
            </a:pPr>
            <a:r>
              <a:t>Num. 32:23</a:t>
            </a:r>
          </a:p>
        </p:txBody>
      </p:sp>
      <p:sp>
        <p:nvSpPr>
          <p:cNvPr id="22" name="High Voltage"/>
          <p:cNvSpPr/>
          <p:nvPr/>
        </p:nvSpPr>
        <p:spPr>
          <a:xfrm>
            <a:off x="1502960" y="-611862"/>
            <a:ext cx="675861" cy="150711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6693" y="0"/>
                </a:moveTo>
                <a:lnTo>
                  <a:pt x="0" y="14180"/>
                </a:lnTo>
                <a:lnTo>
                  <a:pt x="13308" y="11222"/>
                </a:lnTo>
                <a:lnTo>
                  <a:pt x="10366" y="17893"/>
                </a:lnTo>
                <a:lnTo>
                  <a:pt x="6675" y="17567"/>
                </a:lnTo>
                <a:cubicBezTo>
                  <a:pt x="6360" y="17540"/>
                  <a:pt x="6128" y="17697"/>
                  <a:pt x="6305" y="17817"/>
                </a:cubicBezTo>
                <a:lnTo>
                  <a:pt x="12214" y="21600"/>
                </a:lnTo>
                <a:lnTo>
                  <a:pt x="18116" y="17822"/>
                </a:lnTo>
                <a:cubicBezTo>
                  <a:pt x="18294" y="17702"/>
                  <a:pt x="18059" y="17544"/>
                  <a:pt x="17742" y="17574"/>
                </a:cubicBezTo>
                <a:lnTo>
                  <a:pt x="14134" y="17900"/>
                </a:lnTo>
                <a:lnTo>
                  <a:pt x="21600" y="7126"/>
                </a:lnTo>
                <a:lnTo>
                  <a:pt x="6890" y="10410"/>
                </a:lnTo>
                <a:lnTo>
                  <a:pt x="15555" y="0"/>
                </a:lnTo>
                <a:lnTo>
                  <a:pt x="6693" y="0"/>
                </a:lnTo>
                <a:close/>
              </a:path>
            </a:pathLst>
          </a:custGeom>
          <a:solidFill>
            <a:srgbClr val="FFFFFF"/>
          </a:solidFill>
          <a:ln w="25400">
            <a:solidFill>
              <a:schemeClr val="accent1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23" name="Text"/>
          <p:cNvSpPr txBox="1"/>
          <p:nvPr/>
        </p:nvSpPr>
        <p:spPr>
          <a:xfrm>
            <a:off x="4310305" y="3253669"/>
            <a:ext cx="523390" cy="350662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>
            <a:spAutoFit/>
          </a:bodyPr>
          <a:lstStyle/>
          <a:p>
            <a:pPr/>
          </a:p>
        </p:txBody>
      </p:sp>
      <p:sp>
        <p:nvSpPr>
          <p:cNvPr id="24" name="“SUBE AL PISGA”"/>
          <p:cNvSpPr txBox="1"/>
          <p:nvPr/>
        </p:nvSpPr>
        <p:spPr>
          <a:xfrm>
            <a:off x="-34213" y="135505"/>
            <a:ext cx="6595026" cy="8564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b="1" sz="5400"/>
            </a:lvl1pPr>
          </a:lstStyle>
          <a:p>
            <a:pPr/>
            <a:r>
              <a:t>“SUBE AL PISGA”</a:t>
            </a:r>
          </a:p>
        </p:txBody>
      </p:sp>
      <p:sp>
        <p:nvSpPr>
          <p:cNvPr id="25" name="Deut  3:27"/>
          <p:cNvSpPr txBox="1"/>
          <p:nvPr/>
        </p:nvSpPr>
        <p:spPr>
          <a:xfrm>
            <a:off x="484703" y="1140861"/>
            <a:ext cx="1979376" cy="5480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3200"/>
            </a:lvl1pPr>
          </a:lstStyle>
          <a:p>
            <a:pPr/>
            <a:r>
              <a:t>Deut  3:27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7" dur="500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Class="entr" nodeType="with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0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1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500" fill="hold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00" fill="hold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Class="entr" nodeType="withEffect" presetSubtype="1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1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5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5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5" grpId="1"/>
      <p:bldP build="p" bldLvl="5" animBg="1" rev="0" advAuto="0" spid="21" grpId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Al Pecador, Su Pecado le alcanzara"/>
          <p:cNvSpPr txBox="1"/>
          <p:nvPr/>
        </p:nvSpPr>
        <p:spPr>
          <a:xfrm>
            <a:off x="152399" y="152400"/>
            <a:ext cx="8763002" cy="655846"/>
          </a:xfrm>
          <a:prstGeom prst="rect">
            <a:avLst/>
          </a:prstGeom>
          <a:solidFill>
            <a:srgbClr val="6699FF"/>
          </a:solidFill>
          <a:ln>
            <a:solidFill>
              <a:srgbClr val="6666FF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2400"/>
              </a:spcBef>
              <a:defRPr b="1" sz="4000"/>
            </a:lvl1pPr>
          </a:lstStyle>
          <a:p>
            <a:pPr/>
            <a:r>
              <a:t>Al Pecador, Su Pecado le alcanzara </a:t>
            </a:r>
          </a:p>
        </p:txBody>
      </p:sp>
      <p:sp>
        <p:nvSpPr>
          <p:cNvPr id="30" name="El Pecado de Urias – Josue. 7:1, 14, 20-25…"/>
          <p:cNvSpPr txBox="1"/>
          <p:nvPr/>
        </p:nvSpPr>
        <p:spPr>
          <a:xfrm>
            <a:off x="38100" y="1263904"/>
            <a:ext cx="8991600" cy="20525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spcBef>
                <a:spcPts val="1400"/>
              </a:spcBef>
              <a:defRPr b="1" sz="2400"/>
            </a:pPr>
          </a:p>
          <a:p>
            <a:pPr marL="342900" indent="-342900">
              <a:spcBef>
                <a:spcPts val="1400"/>
              </a:spcBef>
              <a:buSzPct val="100000"/>
              <a:buAutoNum type="arabicPeriod" startAt="1"/>
              <a:defRPr b="1" sz="2400"/>
            </a:pPr>
            <a:r>
              <a:t>El Pecado de Urias – Josue. 7:1, 14, 20-25</a:t>
            </a:r>
          </a:p>
          <a:p>
            <a:pPr marL="342900" indent="-342900">
              <a:spcBef>
                <a:spcPts val="1400"/>
              </a:spcBef>
              <a:buSzPct val="100000"/>
              <a:buAutoNum type="arabicPeriod" startAt="1"/>
              <a:defRPr b="1" sz="2400"/>
            </a:pPr>
            <a:r>
              <a:t>El Pecado de David con Betsabe y Urias – 2 Sam. 12:9-13</a:t>
            </a:r>
          </a:p>
          <a:p>
            <a:pPr marL="342900" indent="-342900">
              <a:spcBef>
                <a:spcPts val="1400"/>
              </a:spcBef>
              <a:buSzPct val="100000"/>
              <a:buAutoNum type="arabicPeriod" startAt="1"/>
              <a:defRPr b="1" sz="2400"/>
            </a:pPr>
            <a:r>
              <a:t>No se puede esconder De Dios – 2 Cron. 16:9; Heb. 4:13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advClick="1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2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2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2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2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2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30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ecado, Aunque se cometa con la mejor de las intenciones, será Pecado!…"/>
          <p:cNvSpPr txBox="1"/>
          <p:nvPr/>
        </p:nvSpPr>
        <p:spPr>
          <a:xfrm>
            <a:off x="-921" y="42811"/>
            <a:ext cx="3541557" cy="43801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spcBef>
                <a:spcPts val="2400"/>
              </a:spcBef>
              <a:defRPr b="1" sz="4000"/>
            </a:pPr>
            <a:r>
              <a:t>Pecado, Aunque se cometa con la mejor de las intenciones, </a:t>
            </a:r>
            <a:r>
              <a:rPr u="sng"/>
              <a:t>será Pecado!</a:t>
            </a:r>
            <a:endParaRPr u="sng"/>
          </a:p>
          <a:p>
            <a:pPr algn="ctr">
              <a:spcBef>
                <a:spcPts val="2400"/>
              </a:spcBef>
              <a:defRPr b="1" sz="4000"/>
            </a:pPr>
            <a:r>
              <a:t>Prov. 14:12</a:t>
            </a:r>
          </a:p>
        </p:txBody>
      </p:sp>
      <p:sp>
        <p:nvSpPr>
          <p:cNvPr id="35" name="Line"/>
          <p:cNvSpPr/>
          <p:nvPr/>
        </p:nvSpPr>
        <p:spPr>
          <a:xfrm flipH="1">
            <a:off x="5638799" y="0"/>
            <a:ext cx="2" cy="6858000"/>
          </a:xfrm>
          <a:prstGeom prst="line">
            <a:avLst/>
          </a:prstGeom>
          <a:ln w="76200">
            <a:solidFill>
              <a:srgbClr val="6666FF"/>
            </a:solidFill>
          </a:ln>
        </p:spPr>
        <p:txBody>
          <a:bodyPr lIns="45719" rIns="45719"/>
          <a:lstStyle/>
          <a:p>
            <a:pPr/>
          </a:p>
        </p:txBody>
      </p:sp>
      <p:pic>
        <p:nvPicPr>
          <p:cNvPr id="36" name="7AEF5F08-1E5F-407F-8730-7A63ADC7F08D-L0-001.jpeg" descr="7AEF5F08-1E5F-407F-8730-7A63ADC7F08D-L0-001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830121" y="-1629989"/>
            <a:ext cx="5646937" cy="8480746"/>
          </a:xfrm>
          <a:prstGeom prst="rect">
            <a:avLst/>
          </a:prstGeom>
          <a:ln w="12700">
            <a:miter lim="400000"/>
          </a:ln>
        </p:spPr>
      </p:pic>
      <p:sp>
        <p:nvSpPr>
          <p:cNvPr id="37" name="¡Aahh!…"/>
          <p:cNvSpPr/>
          <p:nvPr/>
        </p:nvSpPr>
        <p:spPr>
          <a:xfrm>
            <a:off x="3996723" y="167258"/>
            <a:ext cx="2095501" cy="1320801"/>
          </a:xfrm>
          <a:prstGeom prst="wedgeEllipseCallout">
            <a:avLst>
              <a:gd name="adj1" fmla="val 72936"/>
              <a:gd name="adj2" fmla="val 4479"/>
            </a:avLst>
          </a:prstGeom>
          <a:solidFill>
            <a:srgbClr val="FFFFFF"/>
          </a:solidFill>
          <a:ln w="25400">
            <a:solidFill>
              <a:schemeClr val="accent1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/>
          <a:lstStyle/>
          <a:p>
            <a:pPr/>
            <a:r>
              <a:t>¡Aahh!</a:t>
            </a:r>
          </a:p>
          <a:p>
            <a:pPr/>
            <a:r>
              <a:t>!Ahora entiendo que hay que Obedecer¡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14:prism dir="l"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1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7" grpId="2"/>
      <p:bldP build="whole" bldLvl="1" animBg="1" rev="0" advAuto="0" spid="34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ecado, Aunque  con buenas intenciones, sigue siendo Pecado!"/>
          <p:cNvSpPr txBox="1"/>
          <p:nvPr/>
        </p:nvSpPr>
        <p:spPr>
          <a:xfrm>
            <a:off x="457200" y="152399"/>
            <a:ext cx="8305800" cy="1143284"/>
          </a:xfrm>
          <a:prstGeom prst="rect">
            <a:avLst/>
          </a:prstGeom>
          <a:solidFill>
            <a:srgbClr val="6699F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2100"/>
              </a:spcBef>
              <a:defRPr b="1" sz="3600"/>
            </a:lvl1pPr>
          </a:lstStyle>
          <a:p>
            <a:pPr/>
            <a:r>
              <a:t>Pecado, Aunque  con buenas intenciones, sigue siendo Pecado!</a:t>
            </a:r>
          </a:p>
        </p:txBody>
      </p:sp>
      <p:sp>
        <p:nvSpPr>
          <p:cNvPr id="40" name="El enojo de Moisés Números 20:10…"/>
          <p:cNvSpPr txBox="1"/>
          <p:nvPr/>
        </p:nvSpPr>
        <p:spPr>
          <a:xfrm>
            <a:off x="152400" y="1447800"/>
            <a:ext cx="8991600" cy="23454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342900" indent="-342900">
              <a:spcBef>
                <a:spcPts val="1600"/>
              </a:spcBef>
              <a:buSzPct val="100000"/>
              <a:buAutoNum type="arabicPeriod" startAt="1"/>
              <a:defRPr b="1" sz="2800"/>
            </a:pPr>
            <a:r>
              <a:t> El enojo de Moisés Números 20:10</a:t>
            </a:r>
          </a:p>
          <a:p>
            <a:pPr marL="342900" indent="-342900">
              <a:spcBef>
                <a:spcPts val="1600"/>
              </a:spcBef>
              <a:buSzPct val="100000"/>
              <a:buAutoNum type="arabicPeriod" startAt="1"/>
              <a:defRPr b="1" sz="2800"/>
            </a:pPr>
            <a:r>
              <a:t> Proteger la Arca – 2 Sam. 6:6-7</a:t>
            </a:r>
          </a:p>
          <a:p>
            <a:pPr marL="342900" indent="-342900">
              <a:spcBef>
                <a:spcPts val="1600"/>
              </a:spcBef>
              <a:buSzPct val="100000"/>
              <a:buAutoNum type="arabicPeriod" startAt="1"/>
              <a:defRPr b="1" sz="2800"/>
            </a:pPr>
            <a:r>
              <a:t> Sacrificios a Dios– 1 Sam. 15:21-22</a:t>
            </a:r>
          </a:p>
          <a:p>
            <a:pPr marL="342900" indent="-342900">
              <a:spcBef>
                <a:spcPts val="1600"/>
              </a:spcBef>
              <a:buSzPct val="100000"/>
              <a:buAutoNum type="arabicPeriod" startAt="1"/>
              <a:defRPr b="1" sz="2800"/>
            </a:pPr>
            <a:r>
              <a:t> Muchas Señales En Cristo- Mat. 7:21-23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14:doors dir="vert"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2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2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2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2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2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40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Otros nos pueden Influenciar a Pecar, Pero cada quien es Culpable de sus acciones…"/>
          <p:cNvSpPr txBox="1"/>
          <p:nvPr/>
        </p:nvSpPr>
        <p:spPr>
          <a:xfrm>
            <a:off x="152400" y="228599"/>
            <a:ext cx="8839200" cy="26656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spcBef>
                <a:spcPts val="2400"/>
              </a:spcBef>
              <a:defRPr b="1" sz="4000"/>
            </a:pPr>
            <a:r>
              <a:t>Otros nos pueden Influenciar a Pecar, Pero cada quien es Culpable de sus acciones</a:t>
            </a:r>
          </a:p>
          <a:p>
            <a:pPr algn="ctr">
              <a:spcBef>
                <a:spcPts val="2400"/>
              </a:spcBef>
              <a:defRPr b="1" sz="4000"/>
            </a:pPr>
            <a:r>
              <a:t>2 Cor. 5:10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14:ripple/>
      </p:transition>
    </mc:Choice>
    <mc:Fallback>
      <p:transition spd="med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44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7AEF5F08-1E5F-407F-8730-7A63ADC7F08D-L0-001.jpeg" descr="7AEF5F08-1E5F-407F-8730-7A63ADC7F08D-L0-001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5064" y="-1211300"/>
            <a:ext cx="9139984" cy="13726713"/>
          </a:xfrm>
          <a:prstGeom prst="rect">
            <a:avLst/>
          </a:prstGeom>
          <a:ln w="12700">
            <a:miter lim="400000"/>
          </a:ln>
        </p:spPr>
      </p:pic>
      <p:sp>
        <p:nvSpPr>
          <p:cNvPr id="47" name="Responsable  Por sus Acciones"/>
          <p:cNvSpPr txBox="1"/>
          <p:nvPr/>
        </p:nvSpPr>
        <p:spPr>
          <a:xfrm>
            <a:off x="381000" y="152400"/>
            <a:ext cx="8534400" cy="655846"/>
          </a:xfrm>
          <a:prstGeom prst="rect">
            <a:avLst/>
          </a:prstGeom>
          <a:solidFill>
            <a:srgbClr val="6699FF"/>
          </a:solidFill>
          <a:ln>
            <a:solidFill>
              <a:srgbClr val="6666FF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2400"/>
              </a:spcBef>
              <a:defRPr b="1" sz="4000"/>
            </a:lvl1pPr>
          </a:lstStyle>
          <a:p>
            <a:pPr/>
            <a:r>
              <a:t>Responsable  Por sus Acciones</a:t>
            </a:r>
          </a:p>
        </p:txBody>
      </p:sp>
      <p:sp>
        <p:nvSpPr>
          <p:cNvPr id="48" name="Disgustos, enojos – No Son Excusa– Num. 20:4…"/>
          <p:cNvSpPr txBox="1"/>
          <p:nvPr/>
        </p:nvSpPr>
        <p:spPr>
          <a:xfrm>
            <a:off x="152400" y="1346851"/>
            <a:ext cx="8991600" cy="53257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371475" indent="-371475">
              <a:spcBef>
                <a:spcPts val="1400"/>
              </a:spcBef>
              <a:buSzPct val="100000"/>
              <a:buAutoNum type="arabicPeriod" startAt="1"/>
              <a:defRPr b="1" sz="2600"/>
            </a:pPr>
            <a:r>
              <a:t>Disgustos, enojos – No Son Excusa– Num. 20:4</a:t>
            </a:r>
          </a:p>
          <a:p>
            <a:pPr marL="371475" indent="-371475">
              <a:spcBef>
                <a:spcPts val="1400"/>
              </a:spcBef>
              <a:buSzPct val="100000"/>
              <a:buAutoNum type="arabicPeriod" startAt="1"/>
              <a:defRPr b="1" sz="2600"/>
            </a:pPr>
            <a:r>
              <a:t>Betsabe influenció a David, Pero el fue culpable.      – 2 Sam. 11</a:t>
            </a:r>
          </a:p>
          <a:p>
            <a:pPr marL="371475" indent="-371475">
              <a:spcBef>
                <a:spcPts val="1400"/>
              </a:spcBef>
              <a:buSzPct val="100000"/>
              <a:buAutoNum type="arabicPeriod" startAt="1"/>
              <a:defRPr b="1" sz="2600"/>
            </a:pPr>
            <a:r>
              <a:t>Otros siguieron a Pedro, Todos Culpables–             Gal. 2:11-14</a:t>
            </a:r>
          </a:p>
          <a:p>
            <a:pPr marL="371475" indent="-371475">
              <a:spcBef>
                <a:spcPts val="1400"/>
              </a:spcBef>
              <a:buSzPct val="100000"/>
              <a:buAutoNum type="arabicPeriod" startAt="1"/>
              <a:defRPr b="1" sz="2600"/>
            </a:pPr>
            <a:r>
              <a:t>Falsos maestros y seguidores Ambos en hoyo–       Mt. 15:14</a:t>
            </a:r>
          </a:p>
          <a:p>
            <a:pPr marL="371475" indent="-371475">
              <a:spcBef>
                <a:spcPts val="1400"/>
              </a:spcBef>
              <a:buSzPct val="100000"/>
              <a:buAutoNum type="arabicPeriod" startAt="1"/>
              <a:defRPr b="1" sz="2600"/>
            </a:pPr>
            <a:r>
              <a:t>Adán culpó a Eva, Eva a la serpiente —Los 2 estaban Mal (Gen. 3)</a:t>
            </a:r>
          </a:p>
          <a:p>
            <a:pPr marL="371475" indent="-371475">
              <a:spcBef>
                <a:spcPts val="1400"/>
              </a:spcBef>
              <a:buSzPct val="100000"/>
              <a:buAutoNum type="arabicPeriod" startAt="1"/>
              <a:defRPr b="1" sz="2600"/>
            </a:pPr>
            <a:r>
              <a:t>Podemos ser guiados a pecar por otros, pero al final también seremos hallados culpables !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advClick="1" p14:dur="1000">
        <p:checker dir="horz"/>
      </p:transition>
    </mc:Choice>
    <mc:Fallback>
      <p:transition spd="med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48" grpId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Default Design">
  <a:themeElements>
    <a:clrScheme name="Default Desig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 Design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Default Desig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Default Design">
  <a:themeElements>
    <a:clrScheme name="Default Desig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 Design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Default Desig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