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Apocalipsis 20:4 Y vi tronos, y se sentaron sobre ellos los que recibieron facultad de juzgar; y vi las almas de los decapitados por causa del testimonio de Jesús y por la palabra de Dios, los que no habían adorado a la bestia ni a su imagen, y que no recibieron la marca en sus frentes ni en sus manos; y vivieron y reinaron con Cristo mil años.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2 cor 11:3 Pero temo que como la serpiente con su astucia engañó a Eva, vuestros sentidos sean de alguna manera extraviados de la sincera fidelidad a Cristo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2Ti 4:10  porque Demas me ha desamparado, amando este mundo, y se ha ido a Tesalónica. Crescente fue a Galacia, y Tito a Dalmacia.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David  /</a:t>
            </a:r>
          </a:p>
          <a:p>
            <a:pPr/>
            <a:r>
              <a:t> 2 Samuel 11:2 Y sucedió un día, al caer la tarde, que se levantó David de su lecho y se paseaba sobre el terrado de la casa real; y vio desde el terrado a una mujer que se estaba bañando, la cual era muy hermosa.</a:t>
            </a:r>
          </a:p>
          <a:p>
            <a:pPr/>
          </a:p>
          <a:p>
            <a:pPr/>
            <a:r>
              <a:t>SANSÓN </a:t>
            </a:r>
          </a:p>
          <a:p>
            <a:pPr/>
            <a:r>
              <a:t>Jueces 16:4 Después de esto aconteció que se enamoró de una mujer en el valle de Sorec, la cual se llamaba Dalila.</a:t>
            </a:r>
          </a:p>
          <a:p>
            <a:pPr/>
            <a:r>
              <a:t>ACAN</a:t>
            </a:r>
          </a:p>
          <a:p>
            <a:pPr/>
            <a:r>
              <a:t>Josué 7:20 Y Acán respondió a Josué diciendo: Verdaderamente yo he pecado contra Jehová el Dios de Israel, y así y así he hecho</a:t>
            </a:r>
          </a:p>
          <a:p>
            <a:pPr/>
            <a:r>
              <a:t>GIEZI</a:t>
            </a:r>
          </a:p>
          <a:p>
            <a:pPr/>
            <a:r>
              <a:t>2Ki 5:27  Por tanto, la lepra de Naamán se te pegará a ti y a tu descendencia para siempre. Y salió de delante de él leproso, blanco como la nieve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8" name="Shape 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</a:p>
          <a:p>
            <a:pPr>
              <a:defRPr sz="2800"/>
            </a:pPr>
            <a:r>
              <a:t>Mar 8:36  Porque ¿qué aprovechará al hombre si ganare todo el mundo, y perdiere su alma?</a:t>
            </a:r>
          </a:p>
          <a:p>
            <a:pPr>
              <a:defRPr sz="2800"/>
            </a:pPr>
            <a:r>
              <a:t>Mar 8:37  ¿O qué recompensa dará el hombre por su alma?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¿Hasta donde estamos dispuestos…"/>
          <p:cNvSpPr txBox="1"/>
          <p:nvPr/>
        </p:nvSpPr>
        <p:spPr>
          <a:xfrm>
            <a:off x="443762" y="636216"/>
            <a:ext cx="7938395" cy="4157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 defTabSz="832104">
              <a:spcBef>
                <a:spcPts val="600"/>
              </a:spcBef>
              <a:defRPr b="1" i="1" sz="6370"/>
            </a:pPr>
            <a:r>
              <a:t>¿Hasta donde estamos dispuestos</a:t>
            </a:r>
          </a:p>
          <a:p>
            <a:pPr algn="ctr" defTabSz="832104">
              <a:spcBef>
                <a:spcPts val="600"/>
              </a:spcBef>
              <a:defRPr b="1" i="1" sz="6370"/>
            </a:pPr>
            <a:r>
              <a:t>Ir por Cristo?</a:t>
            </a:r>
          </a:p>
          <a:p>
            <a:pPr algn="ctr" defTabSz="832104">
              <a:spcBef>
                <a:spcPts val="600"/>
              </a:spcBef>
              <a:defRPr b="1" i="1" sz="3458"/>
            </a:pPr>
            <a:r>
              <a:t>Pedro Mateo 26:35- Pablo Fil 1:21- Hch 21:13 - Dan 3:18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ios ha prometido hacer de la descendencia de Abraham  una nación grande; de aquí en adelante, yo seré uno de los padres de la nación Judía."/>
          <p:cNvSpPr txBox="1"/>
          <p:nvPr>
            <p:ph type="body" idx="4294967295"/>
          </p:nvPr>
        </p:nvSpPr>
        <p:spPr>
          <a:xfrm>
            <a:off x="228600" y="762000"/>
            <a:ext cx="5029200" cy="6096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32054" indent="-432054" defTabSz="877823">
              <a:buChar char="•"/>
              <a:defRPr b="1" sz="4032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Dios ha prometido hacer de la descendencia de Abraham  una nación grande; de aquí en adelante, yo seré uno de los padres de la nación Judía.</a:t>
            </a:r>
          </a:p>
        </p:txBody>
      </p:sp>
      <p:pic>
        <p:nvPicPr>
          <p:cNvPr id="5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533400"/>
            <a:ext cx="388620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Gn 12:2,3."/>
          <p:cNvSpPr txBox="1"/>
          <p:nvPr/>
        </p:nvSpPr>
        <p:spPr>
          <a:xfrm>
            <a:off x="1981200" y="304800"/>
            <a:ext cx="2031093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/>
            </a:lvl1pPr>
          </a:lstStyle>
          <a:p>
            <a:pPr/>
            <a:r>
              <a:t>Gn 12:2,3.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ios prometió darle al mundo un Mesías, y en lugar que seas tú uno de los primogenitores seré yo. Nuestro hijos y nietos, cuando oren dirán:…"/>
          <p:cNvSpPr txBox="1"/>
          <p:nvPr>
            <p:ph type="body" idx="4294967295"/>
          </p:nvPr>
        </p:nvSpPr>
        <p:spPr>
          <a:xfrm>
            <a:off x="152400" y="152400"/>
            <a:ext cx="5105400" cy="6324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Dios prometió darle al mundo un Mesías, y en lugar que seas tú uno de los primogenitores seré yo. Nuestro hijos y nietos, cuando oren dirán: </a:t>
            </a:r>
          </a:p>
          <a:p>
            <a:pPr>
              <a:buChar char="•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“Dios de Abraham, Isaac y de Jacob” </a:t>
            </a:r>
          </a:p>
          <a:p>
            <a:pPr>
              <a:buChar char="•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Y no Dios de Abraham, Isaac y Esaú</a:t>
            </a:r>
          </a:p>
        </p:txBody>
      </p:sp>
      <p:pic>
        <p:nvPicPr>
          <p:cNvPr id="5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0"/>
            <a:ext cx="38862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¿Estas de Acuerdo?"/>
          <p:cNvSpPr txBox="1"/>
          <p:nvPr>
            <p:ph type="title" idx="4294967295"/>
          </p:nvPr>
        </p:nvSpPr>
        <p:spPr>
          <a:xfrm>
            <a:off x="1295400" y="-1"/>
            <a:ext cx="64008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>
                <a:latin typeface="Bodoni MT Black"/>
                <a:ea typeface="Bodoni MT Black"/>
                <a:cs typeface="Bodoni MT Black"/>
                <a:sym typeface="Bodoni MT Black"/>
              </a:defRPr>
            </a:lvl1pPr>
          </a:lstStyle>
          <a:p>
            <a:pPr/>
            <a:r>
              <a:t>¿Estas de Acuerdo?</a:t>
            </a:r>
          </a:p>
        </p:txBody>
      </p:sp>
      <p:sp>
        <p:nvSpPr>
          <p:cNvPr id="61" name="¿Cuál fue el precio que Jacob estaba pagando por una riqueza tan grande como lo era la primogenitura de Esaú?"/>
          <p:cNvSpPr txBox="1"/>
          <p:nvPr>
            <p:ph type="body" sz="half" idx="4294967295"/>
          </p:nvPr>
        </p:nvSpPr>
        <p:spPr>
          <a:xfrm>
            <a:off x="116540" y="2178028"/>
            <a:ext cx="5781119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56616" indent="-356616" defTabSz="832104">
              <a:spcBef>
                <a:spcPts val="600"/>
              </a:spcBef>
              <a:buChar char="•"/>
              <a:defRPr sz="2912">
                <a:latin typeface="Agency FB"/>
                <a:ea typeface="Agency FB"/>
                <a:cs typeface="Agency FB"/>
                <a:sym typeface="Agency FB"/>
              </a:defRPr>
            </a:pPr>
            <a:r>
              <a:t>¿</a:t>
            </a:r>
            <a:r>
              <a:rPr b="1"/>
              <a:t>Cuál fue el precio que Jacob estaba pagando por una riqueza tan grande como lo era la primogenitura de Esaú?</a:t>
            </a:r>
          </a:p>
        </p:txBody>
      </p:sp>
      <p:sp>
        <p:nvSpPr>
          <p:cNvPr id="62" name="Heb 12:16"/>
          <p:cNvSpPr txBox="1"/>
          <p:nvPr/>
        </p:nvSpPr>
        <p:spPr>
          <a:xfrm>
            <a:off x="6553200" y="1524000"/>
            <a:ext cx="1904217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/>
            </a:lvl1pPr>
          </a:lstStyle>
          <a:p>
            <a:pPr/>
            <a:r>
              <a:t>Heb 12:16</a:t>
            </a:r>
          </a:p>
        </p:txBody>
      </p:sp>
      <p:sp>
        <p:nvSpPr>
          <p:cNvPr id="63" name="En la historia de Esaú encontramos varias lecciones importantes que tienen que ver con nuestra salvación.    Nosotros  también como Esaú, tenemos una grande herencia en nuestro poder.…"/>
          <p:cNvSpPr txBox="1"/>
          <p:nvPr/>
        </p:nvSpPr>
        <p:spPr>
          <a:xfrm>
            <a:off x="342900" y="4214243"/>
            <a:ext cx="8305800" cy="347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b="1" sz="3000">
                <a:latin typeface="Agency FB"/>
                <a:ea typeface="Agency FB"/>
                <a:cs typeface="Agency FB"/>
                <a:sym typeface="Agency FB"/>
              </a:defRPr>
            </a:pPr>
            <a:r>
              <a:t>En la historia de Esaú encontramos varias lecciones importantes que tienen que ver con nuestra salvación.    Nosotros  también como Esaú, tenemos una grande herencia en nuestro poder. </a:t>
            </a:r>
          </a:p>
          <a:p>
            <a:pPr>
              <a:lnSpc>
                <a:spcPct val="80000"/>
              </a:lnSpc>
              <a:defRPr b="1" sz="3000">
                <a:latin typeface="Agency FB"/>
                <a:ea typeface="Agency FB"/>
                <a:cs typeface="Agency FB"/>
                <a:sym typeface="Agency FB"/>
              </a:defRPr>
            </a:pPr>
            <a:r>
              <a:t>LA SALVACION… Heb 2:3 – 1 Ped 1:18</a:t>
            </a:r>
          </a:p>
          <a:p>
            <a:pPr>
              <a:lnSpc>
                <a:spcPct val="80000"/>
              </a:lnSpc>
              <a:defRPr b="1" sz="3000">
                <a:latin typeface="Agency FB"/>
                <a:ea typeface="Agency FB"/>
                <a:cs typeface="Agency FB"/>
                <a:sym typeface="Agency FB"/>
              </a:defRPr>
            </a:pPr>
          </a:p>
          <a:p>
            <a:pPr>
              <a:lnSpc>
                <a:spcPct val="80000"/>
              </a:lnSpc>
              <a:defRPr b="1" sz="3000">
                <a:latin typeface="Agency FB"/>
                <a:ea typeface="Agency FB"/>
                <a:cs typeface="Agency FB"/>
                <a:sym typeface="Agency FB"/>
              </a:defRPr>
            </a:pPr>
          </a:p>
        </p:txBody>
      </p:sp>
      <p:pic>
        <p:nvPicPr>
          <p:cNvPr id="6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1905000"/>
            <a:ext cx="3505200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&quot;¿para qué, pues, me servirá la primogenitura?&quot; (Gen 25:32)"/>
          <p:cNvSpPr txBox="1"/>
          <p:nvPr/>
        </p:nvSpPr>
        <p:spPr>
          <a:xfrm>
            <a:off x="705973" y="921006"/>
            <a:ext cx="8194871" cy="99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100"/>
            </a:lvl1pPr>
          </a:lstStyle>
          <a:p>
            <a:pPr/>
            <a:r>
              <a:t>"¿para qué, pues, me servirá la primogenitura?" (Gen 25:32)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" grpId="4"/>
      <p:bldP build="whole" bldLvl="1" animBg="1" rev="0" advAuto="0" spid="63" grpId="5"/>
      <p:bldP build="whole" bldLvl="1" animBg="1" rev="0" advAuto="0" spid="62" grpId="2"/>
      <p:bldP build="whole" bldLvl="1" animBg="1" rev="0" advAuto="0" spid="65" grpId="1"/>
      <p:bldP build="p" bldLvl="1" animBg="1" rev="0" advAuto="0" spid="6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estra Salvación se puede Perder por donde menos pensamo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b="1" i="1" sz="3600"/>
            </a:pPr>
            <a:r>
              <a:t>Nuestra Salvación se puede</a:t>
            </a:r>
            <a:br/>
            <a:r>
              <a:t>Perder por donde menos pensamos</a:t>
            </a:r>
          </a:p>
        </p:txBody>
      </p:sp>
      <p:sp>
        <p:nvSpPr>
          <p:cNvPr id="68" name="Bien dice la palabra de Dios: “&quot;Sed sobrios, y velad; porque vuestro adversario el diablo, como león rugiente, anda alrededor buscando a quien devorar;&quot; (1 Ped 5:8)…"/>
          <p:cNvSpPr txBox="1"/>
          <p:nvPr>
            <p:ph type="body" idx="4294967295"/>
          </p:nvPr>
        </p:nvSpPr>
        <p:spPr>
          <a:xfrm>
            <a:off x="457200" y="1600200"/>
            <a:ext cx="8559055" cy="4894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8793" indent="-348793" defTabSz="850391">
              <a:buChar char="•"/>
              <a:defRPr b="1" sz="3255"/>
            </a:pPr>
            <a:r>
              <a:t>Bien dice la palabra de Dios: “"Sed sobrios, y velad; porque vuestro adversario el diablo, como león rugiente, anda alrededor buscando a quien devorar;" (1 Ped 5:8)</a:t>
            </a:r>
          </a:p>
          <a:p>
            <a:pPr marL="348793" indent="-348793" defTabSz="850391">
              <a:buChar char="•"/>
              <a:defRPr b="1" sz="3255"/>
            </a:pPr>
            <a:r>
              <a:t>El diablo tomo por sorpresa a Eva en el jardín del edén, a David cuando cayó con Betsabé , A Sansón cuando cayó con Dalila, A Pedro cuando negó al Señor, A Ananías y Safira cuando mintieron, Etc.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a Palabra de Dios nos aconseja"/>
          <p:cNvSpPr txBox="1"/>
          <p:nvPr>
            <p:ph type="title" idx="4294967295"/>
          </p:nvPr>
        </p:nvSpPr>
        <p:spPr>
          <a:xfrm>
            <a:off x="0" y="274637"/>
            <a:ext cx="86868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La Palabra de Dios nos aconseja</a:t>
            </a:r>
          </a:p>
        </p:txBody>
      </p:sp>
      <p:sp>
        <p:nvSpPr>
          <p:cNvPr id="71" name="El mismo Satanás se disfraza como ángel de luz.&quot; (2 Cor 11:14)…"/>
          <p:cNvSpPr txBox="1"/>
          <p:nvPr>
            <p:ph type="body" idx="4294967295"/>
          </p:nvPr>
        </p:nvSpPr>
        <p:spPr>
          <a:xfrm>
            <a:off x="457200" y="1600200"/>
            <a:ext cx="8229600" cy="498092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52544" indent="-352544" defTabSz="859536">
              <a:buChar char="•"/>
              <a:defRPr b="1" sz="3290"/>
            </a:pPr>
            <a:r>
              <a:t>El mismo Satanás se disfraza como ángel de luz." (2 Cor 11:14)</a:t>
            </a:r>
          </a:p>
          <a:p>
            <a:pPr marL="352544" indent="-352544" defTabSz="859536">
              <a:buChar char="•"/>
              <a:defRPr b="1" sz="3290"/>
            </a:pPr>
            <a:r>
              <a:t>Nadie debe de considerase inmune , el diablo nos lanza tentaciones por donde menos pensemos para que vendamos nuestra salvación. puede ser por medió de un amigo, una amiga, un familiar un negocio o cualquier cosa que nunca sospechamos.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a oferta del diablo  generalmente envuelve unas baratija"/>
          <p:cNvSpPr txBox="1"/>
          <p:nvPr>
            <p:ph type="title" idx="4294967295"/>
          </p:nvPr>
        </p:nvSpPr>
        <p:spPr>
          <a:xfrm>
            <a:off x="110600" y="65554"/>
            <a:ext cx="8686801" cy="254735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96111">
              <a:defRPr b="1" sz="5684"/>
            </a:lvl1pPr>
          </a:lstStyle>
          <a:p>
            <a:pPr/>
            <a:r>
              <a:t>La oferta del diablo  generalmente envuelve unas baratija</a:t>
            </a:r>
          </a:p>
        </p:txBody>
      </p:sp>
      <p:sp>
        <p:nvSpPr>
          <p:cNvPr id="74" name="Esto significa que lo que el enemigo ofrece por    nuestra salvación, generalmente no vale nada.…"/>
          <p:cNvSpPr txBox="1"/>
          <p:nvPr>
            <p:ph type="body" idx="4294967295"/>
          </p:nvPr>
        </p:nvSpPr>
        <p:spPr>
          <a:xfrm>
            <a:off x="-52445" y="2509791"/>
            <a:ext cx="8458201" cy="524701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871727" indent="-871727" defTabSz="603504">
              <a:lnSpc>
                <a:spcPct val="90000"/>
              </a:lnSpc>
              <a:spcBef>
                <a:spcPts val="300"/>
              </a:spcBef>
              <a:buChar char="•"/>
              <a:defRPr b="1" sz="3432"/>
            </a:pPr>
            <a:r>
              <a:t> Esto significa que lo que el enemigo ofrece por    nuestra salvación, generalmente no vale nada.</a:t>
            </a:r>
          </a:p>
          <a:p>
            <a:pPr marL="871727" indent="-871727" defTabSz="603504">
              <a:lnSpc>
                <a:spcPct val="90000"/>
              </a:lnSpc>
              <a:spcBef>
                <a:spcPts val="300"/>
              </a:spcBef>
              <a:buChar char="•"/>
              <a:defRPr b="1" sz="3432"/>
            </a:pPr>
            <a:r>
              <a:t> Esaú perdió su primogenitura por un plato de comida.</a:t>
            </a:r>
          </a:p>
          <a:p>
            <a:pPr marL="871727" indent="-871727" defTabSz="603504">
              <a:lnSpc>
                <a:spcPct val="90000"/>
              </a:lnSpc>
              <a:spcBef>
                <a:spcPts val="300"/>
              </a:spcBef>
              <a:buChar char="•"/>
              <a:defRPr b="1" sz="3432"/>
            </a:pPr>
            <a:r>
              <a:t>Consideremos algunos personajes bíblicos que cambiaron la bendición de Dios por una baratijas</a:t>
            </a:r>
          </a:p>
        </p:txBody>
      </p:sp>
      <p:pic>
        <p:nvPicPr>
          <p:cNvPr id="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445" y="2055057"/>
            <a:ext cx="1905001" cy="2066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1"/>
      <p:bldP build="p" bldLvl="1" animBg="1" rev="0" advAuto="0" spid="7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dán y Eva por una fruta…"/>
          <p:cNvSpPr txBox="1"/>
          <p:nvPr/>
        </p:nvSpPr>
        <p:spPr>
          <a:xfrm>
            <a:off x="180085" y="452777"/>
            <a:ext cx="9081907" cy="394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41157" indent="-4411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Adán y Eva por una fruta</a:t>
            </a:r>
          </a:p>
          <a:p>
            <a:pPr marL="1117600" indent="-11176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David y Sansón un placer</a:t>
            </a:r>
          </a:p>
          <a:p>
            <a:pPr marL="1117600" indent="-11176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Acán- oro y manto babilónico</a:t>
            </a:r>
          </a:p>
          <a:p>
            <a:pPr marL="1117600" indent="-11176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Giezi - la avaricia</a:t>
            </a:r>
          </a:p>
          <a:p>
            <a:pPr marL="1117600" indent="-11176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Judas- 30 monedas de plata</a:t>
            </a:r>
          </a:p>
          <a:p>
            <a:pPr marL="1117600" indent="-11176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 Demas- Amor al mundo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CLUSION"/>
          <p:cNvSpPr txBox="1"/>
          <p:nvPr>
            <p:ph type="title" idx="4294967295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CONCLUSION</a:t>
            </a:r>
          </a:p>
        </p:txBody>
      </p:sp>
      <p:sp>
        <p:nvSpPr>
          <p:cNvPr id="82" name="Hoy día muchos están en RIESGO de PERDER su alma en el infierno y todo por  UNA BARATIJA"/>
          <p:cNvSpPr txBox="1"/>
          <p:nvPr>
            <p:ph type="body" idx="4294967295"/>
          </p:nvPr>
        </p:nvSpPr>
        <p:spPr>
          <a:xfrm>
            <a:off x="-210686" y="1630736"/>
            <a:ext cx="9144001" cy="533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79714" indent="-979714">
              <a:spcBef>
                <a:spcPts val="600"/>
              </a:spcBef>
              <a:buChar char="❖"/>
              <a:defRPr b="1" sz="4500"/>
            </a:lvl1pPr>
          </a:lstStyle>
          <a:p>
            <a:pPr/>
            <a:r>
              <a:t>Hoy día muchos están en RIESGO de PERDER su alma en el infierno y todo por  UNA BARATIJA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http://www.lasmilpasiglesiadecristo.com/images/drunk_1_.gif" descr="http://www.lasmilpasiglesiadecristo.com/images/drunk_1_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6868" y="2383431"/>
            <a:ext cx="4615035" cy="2855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7675" y="279186"/>
            <a:ext cx="2912535" cy="241527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Unos por momento de placer…"/>
          <p:cNvSpPr txBox="1"/>
          <p:nvPr/>
        </p:nvSpPr>
        <p:spPr>
          <a:xfrm>
            <a:off x="-567267" y="414303"/>
            <a:ext cx="9584527" cy="634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Unos por momento de placer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 Otros lo hacen por sus amigos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Otros por la bebida, 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Otros por un cigarrillo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Otros por un mejor empleo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Todas estas cosas que 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estorban al hombre para 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tener una relación con Dios, 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son una baratija comparado con el valor que tiene la salvación de nuestra alma.  (Mar 8:36,37)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3"/>
      <p:bldP build="whole" bldLvl="1" animBg="1" rev="0" advAuto="0" spid="85" grpId="2"/>
      <p:bldP build="p" bldLvl="5" animBg="1" rev="0" advAuto="0" spid="8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roverbios 23:23…"/>
          <p:cNvSpPr txBox="1"/>
          <p:nvPr>
            <p:ph type="body" idx="4294967295"/>
          </p:nvPr>
        </p:nvSpPr>
        <p:spPr>
          <a:xfrm>
            <a:off x="401786" y="936922"/>
            <a:ext cx="8340428" cy="53078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02920">
              <a:spcBef>
                <a:spcPts val="400"/>
              </a:spcBef>
              <a:buSzTx/>
              <a:buNone/>
              <a:defRPr b="1" sz="4950">
                <a:solidFill>
                  <a:srgbClr val="C00000"/>
                </a:solidFill>
              </a:defRPr>
            </a:pPr>
            <a:r>
              <a:t>Proverbios 23:23</a:t>
            </a:r>
          </a:p>
          <a:p>
            <a:pPr marL="0" indent="0" algn="ctr" defTabSz="502920">
              <a:spcBef>
                <a:spcPts val="400"/>
              </a:spcBef>
              <a:buSzTx/>
              <a:buNone/>
              <a:defRPr b="1" sz="4950">
                <a:solidFill>
                  <a:srgbClr val="C00000"/>
                </a:solidFill>
              </a:defRPr>
            </a:pPr>
          </a:p>
          <a:p>
            <a:pPr marL="0" indent="0" defTabSz="502920">
              <a:spcBef>
                <a:spcPts val="400"/>
              </a:spcBef>
              <a:buSzTx/>
              <a:buNone/>
              <a:defRPr b="1" sz="4950">
                <a:solidFill>
                  <a:srgbClr val="C00000"/>
                </a:solidFill>
              </a:defRPr>
            </a:pPr>
            <a:r>
              <a:t>Compra la verdad, y no la vendas; La sabiduría, la enseñanza y la inteligencia.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¿COMO MURIERON LOS APOSTOLES?   Jacobo, hijo de Zebedeo: Decapitado en el año 44  Felipe: Crucificado en el año 54  Mateo: Traspasado por una espada.  Santiago: Apedreado. Su cerebro quedó expuesto.  Matías (el reemplazante de Judas): Apedreado y decapit"/>
          <p:cNvSpPr txBox="1"/>
          <p:nvPr>
            <p:ph type="title" idx="4294967295"/>
          </p:nvPr>
        </p:nvSpPr>
        <p:spPr>
          <a:xfrm>
            <a:off x="230603" y="10226"/>
            <a:ext cx="8915401" cy="683754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2800"/>
            </a:pPr>
            <a:r>
              <a:rPr sz="3700"/>
              <a:t>¿COMO MURIERON LOS APOSTOLES? </a:t>
            </a:r>
            <a:br>
              <a:rPr sz="3700"/>
            </a:br>
            <a:br/>
            <a:r>
              <a:t>Jacobo, hijo de Zebedeo: Decapitado en el año 44 </a:t>
            </a:r>
            <a:br/>
            <a:r>
              <a:t>Felipe: Crucificado en el año 54 </a:t>
            </a:r>
            <a:br/>
            <a:r>
              <a:t>Mateo: Traspasado por una espada. </a:t>
            </a:r>
            <a:br/>
            <a:r>
              <a:t>Santiago: Apedreado. Su cerebro quedó expuesto. </a:t>
            </a:r>
            <a:br/>
            <a:r>
              <a:t>Matías (el reemplazante de Judas): Apedreado y decapitado. </a:t>
            </a:r>
            <a:br/>
            <a:r>
              <a:t>Andrés: Crucificado. </a:t>
            </a:r>
            <a:br/>
            <a:r>
              <a:t>Marcos: Descuartizado. </a:t>
            </a:r>
            <a:br/>
            <a:r>
              <a:t>Pedro: Crucificado de cabeza. </a:t>
            </a:r>
            <a:br/>
            <a:r>
              <a:t>Tadeo: Crucificado. </a:t>
            </a:r>
            <a:br/>
            <a:r>
              <a:t>Bartolomé: Azotado y crucificado </a:t>
            </a:r>
            <a:br/>
            <a:r>
              <a:t>Tomás: Atravesado por una lanza </a:t>
            </a:r>
            <a:br/>
            <a:r>
              <a:t>Juan: El único que murió anciano, por causa natural.</a:t>
            </a:r>
          </a:p>
        </p:txBody>
      </p:sp>
      <p:pic>
        <p:nvPicPr>
          <p:cNvPr id="2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0073" y="3581834"/>
            <a:ext cx="2044701" cy="2057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"/>
          <p:cNvGrpSpPr/>
          <p:nvPr/>
        </p:nvGrpSpPr>
        <p:grpSpPr>
          <a:xfrm>
            <a:off x="4406122" y="3815765"/>
            <a:ext cx="3185451" cy="1263382"/>
            <a:chOff x="0" y="0"/>
            <a:chExt cx="3185450" cy="1263381"/>
          </a:xfrm>
        </p:grpSpPr>
        <p:sp>
          <p:nvSpPr>
            <p:cNvPr id="24" name="Rectangle"/>
            <p:cNvSpPr/>
            <p:nvPr/>
          </p:nvSpPr>
          <p:spPr>
            <a:xfrm>
              <a:off x="0" y="63637"/>
              <a:ext cx="2044705" cy="1195271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5" name="Line"/>
            <p:cNvSpPr/>
            <p:nvPr/>
          </p:nvSpPr>
          <p:spPr>
            <a:xfrm>
              <a:off x="908946" y="0"/>
              <a:ext cx="2276505" cy="18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7523" y="690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6" name="Policarpo de Alexandria Heb 11:39"/>
            <p:cNvSpPr txBox="1"/>
            <p:nvPr/>
          </p:nvSpPr>
          <p:spPr>
            <a:xfrm>
              <a:off x="0" y="59164"/>
              <a:ext cx="2044705" cy="1204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/>
            </a:lstStyle>
            <a:p>
              <a:pPr/>
              <a:r>
                <a:t>Policarpo de Alexandria Heb 11:39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" grpId="1"/>
      <p:bldP build="whole" bldLvl="1" animBg="1" rev="0" advAuto="0" spid="27" grpId="3"/>
      <p:bldP build="whole" bldLvl="1" animBg="1" rev="0" advAuto="0" spid="2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1B6D2862-A5EC-4519-BC79-2544BE55C874-L0-001.jpeg" descr="1B6D2862-A5EC-4519-BC79-2544BE55C87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667" y="-60262"/>
            <a:ext cx="10173094" cy="6782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59D35D59-17FF-42EA-985A-65BB53A9F508-L0-001.jpeg" descr="59D35D59-17FF-42EA-985A-65BB53A9F50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73515" y="-34889"/>
            <a:ext cx="10841180" cy="6927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D98F39CE-5A88-4A86-8DDD-C21E2D9622C2-L0-001.jpeg" descr="D98F39CE-5A88-4A86-8DDD-C21E2D9622C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3441" y="-32829"/>
            <a:ext cx="10929704" cy="6923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VÉNDEME EN ESTE  DÍA TU PRIMOGENITURA Génesis 25:31,34"/>
          <p:cNvSpPr txBox="1"/>
          <p:nvPr>
            <p:ph type="title" idx="4294967295"/>
          </p:nvPr>
        </p:nvSpPr>
        <p:spPr>
          <a:xfrm>
            <a:off x="90458" y="-428217"/>
            <a:ext cx="3733801" cy="42954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>
                <a:latin typeface="Agency FB"/>
                <a:ea typeface="Agency FB"/>
                <a:cs typeface="Agency FB"/>
                <a:sym typeface="Agency FB"/>
              </a:defRPr>
            </a:pPr>
            <a:br/>
            <a:r>
              <a:rPr sz="3200"/>
              <a:t>VÉNDEME EN ESTE </a:t>
            </a:r>
            <a:br>
              <a:rPr sz="3200"/>
            </a:br>
            <a:r>
              <a:rPr sz="3200"/>
              <a:t>DÍA TU</a:t>
            </a:r>
            <a:br>
              <a:rPr sz="3200"/>
            </a:br>
            <a:r>
              <a:rPr sz="3200"/>
              <a:t>PRIMOGENITURA</a:t>
            </a:r>
            <a:br>
              <a:rPr sz="3200"/>
            </a:br>
            <a:r>
              <a:rPr b="0" sz="2400">
                <a:latin typeface="Arial"/>
                <a:ea typeface="Arial"/>
                <a:cs typeface="Arial"/>
                <a:sym typeface="Arial"/>
              </a:rPr>
              <a:t>Génesis 25:31,34</a:t>
            </a:r>
            <a:br>
              <a:rPr b="0" sz="2400"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3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0764" y="-273023"/>
            <a:ext cx="5923236" cy="7404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¿Que era la primogenitura?"/>
          <p:cNvSpPr txBox="1"/>
          <p:nvPr>
            <p:ph type="title" idx="4294967295"/>
          </p:nvPr>
        </p:nvSpPr>
        <p:spPr>
          <a:xfrm>
            <a:off x="457200" y="274637"/>
            <a:ext cx="8229600" cy="151129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685800">
              <a:defRPr b="1" sz="4950"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t>¿Que era la primogenitura?</a:t>
            </a:r>
            <a:br/>
          </a:p>
        </p:txBody>
      </p:sp>
      <p:sp>
        <p:nvSpPr>
          <p:cNvPr id="41" name="Venia siendo los derechos especiales que tenía el hijo mayor, por ser el primer hijo. Como tal le correspondía una doble porción de la herencia Deut 21:17.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Venia siendo los </a:t>
            </a:r>
            <a:r>
              <a:rPr b="1"/>
              <a:t>derechos especiales que tenía el hijo mayor</a:t>
            </a:r>
            <a:r>
              <a:t>, por ser el primer hijo. Como tal le correspondía una doble porción de la herencia Deut 21:17.</a:t>
            </a:r>
          </a:p>
          <a:p>
            <a:pPr>
              <a:buChar char="•"/>
            </a:pPr>
            <a:r>
              <a:t>En el tiempo Levítico, le correspondía ejercer el</a:t>
            </a:r>
            <a:r>
              <a:rPr b="1" u="sng"/>
              <a:t> sacerdocio </a:t>
            </a:r>
            <a:r>
              <a:rPr b="1"/>
              <a:t> </a:t>
            </a:r>
            <a:r>
              <a:rPr sz="2400"/>
              <a:t>Ex 28:1-Num 3:4</a:t>
            </a:r>
            <a:endParaRPr sz="2400"/>
          </a:p>
          <a:p>
            <a:pPr>
              <a:buChar char="•"/>
            </a:pPr>
            <a:r>
              <a:t>en el tiempo de la </a:t>
            </a:r>
            <a:r>
              <a:rPr b="1"/>
              <a:t>monarquía, al primogénito le correspondía el trono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aú tenia lo que muchos deseaban"/>
          <p:cNvSpPr txBox="1"/>
          <p:nvPr>
            <p:ph type="title" idx="4294967295"/>
          </p:nvPr>
        </p:nvSpPr>
        <p:spPr>
          <a:xfrm>
            <a:off x="-1" y="274637"/>
            <a:ext cx="9144002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4000"/>
            </a:lvl1pPr>
          </a:lstStyle>
          <a:p>
            <a:pPr/>
            <a:r>
              <a:t>Esaú tenia lo que muchos deseaban</a:t>
            </a:r>
          </a:p>
        </p:txBody>
      </p:sp>
      <p:sp>
        <p:nvSpPr>
          <p:cNvPr id="44" name="La primogenitura era en si una enorme riqueza: Económica, social y religiosa…"/>
          <p:cNvSpPr txBox="1"/>
          <p:nvPr>
            <p:ph type="body" idx="4294967295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 b="1"/>
            </a:pPr>
            <a:r>
              <a:t>La primogenitura era en si una enorme riqueza</a:t>
            </a:r>
            <a:r>
              <a:rPr b="0"/>
              <a:t>: Económica, social y religiosa</a:t>
            </a:r>
            <a:endParaRPr b="0"/>
          </a:p>
          <a:p>
            <a:pPr>
              <a:buChar char="•"/>
              <a:defRPr b="1"/>
            </a:pPr>
            <a:r>
              <a:t>La primogenitura no se conseguía por méritos</a:t>
            </a:r>
          </a:p>
          <a:p>
            <a:pPr>
              <a:buChar char="•"/>
              <a:defRPr b="1"/>
            </a:pPr>
            <a:r>
              <a:t>En Esaú la primogenitura tenía un valor incalculable</a:t>
            </a:r>
            <a:r>
              <a:rPr b="0"/>
              <a:t>. Dios le había dicho a Abraham: Haré de ti una nación grande. y serán benditas en ti todas las familias de la tierra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orpresivamente, Se le hace la oferta de vender su primogenitura y todos sus privilegios."/>
          <p:cNvSpPr txBox="1"/>
          <p:nvPr>
            <p:ph type="title" idx="4294967295"/>
          </p:nvPr>
        </p:nvSpPr>
        <p:spPr>
          <a:xfrm>
            <a:off x="-1" y="-9661"/>
            <a:ext cx="9144002" cy="146780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841247">
              <a:defRPr b="1" sz="3128"/>
            </a:lvl1pPr>
          </a:lstStyle>
          <a:p>
            <a:pPr/>
            <a:r>
              <a:t>Sorpresivamente, Se le hace la oferta de vender su primogenitura y todos sus privilegios.</a:t>
            </a:r>
          </a:p>
        </p:txBody>
      </p:sp>
      <p:pic>
        <p:nvPicPr>
          <p:cNvPr id="4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1524000"/>
            <a:ext cx="3886200" cy="533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VÉNDEME EN ESTE  DÍA TU PRIMOGENITURA"/>
          <p:cNvSpPr txBox="1"/>
          <p:nvPr/>
        </p:nvSpPr>
        <p:spPr>
          <a:xfrm>
            <a:off x="233227" y="1366051"/>
            <a:ext cx="4867546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latin typeface="Agency FB"/>
                <a:ea typeface="Agency FB"/>
                <a:cs typeface="Agency FB"/>
                <a:sym typeface="Agency FB"/>
              </a:defRPr>
            </a:pPr>
            <a:r>
              <a:t>VÉNDEME EN ESTE </a:t>
            </a:r>
            <a:br/>
            <a:r>
              <a:t>DÍA TU PRIMOGENITURA</a:t>
            </a:r>
          </a:p>
        </p:txBody>
      </p:sp>
      <p:sp>
        <p:nvSpPr>
          <p:cNvPr id="49" name="De los bienes de mi padre yo me quedare con una doble porción"/>
          <p:cNvSpPr txBox="1"/>
          <p:nvPr/>
        </p:nvSpPr>
        <p:spPr>
          <a:xfrm>
            <a:off x="380999" y="3581400"/>
            <a:ext cx="4572002" cy="13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De los bienes de mi padre yo me quedare con una doble porción </a:t>
            </a:r>
          </a:p>
        </p:txBody>
      </p:sp>
      <p:sp>
        <p:nvSpPr>
          <p:cNvPr id="50" name="Al morir nuestro padre (Abraham) yo seré el sacerdote y el profeta de la familia"/>
          <p:cNvSpPr txBox="1"/>
          <p:nvPr/>
        </p:nvSpPr>
        <p:spPr>
          <a:xfrm>
            <a:off x="304799" y="4876800"/>
            <a:ext cx="4572002" cy="181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Al morir nuestro padre (Abraham) yo seré el sacerdote y el profeta de la familia</a:t>
            </a:r>
          </a:p>
        </p:txBody>
      </p:sp>
      <p:sp>
        <p:nvSpPr>
          <p:cNvPr id="51" name="ESTA OFERTA, CONLLEVABA LA IDEA DE:"/>
          <p:cNvSpPr txBox="1"/>
          <p:nvPr/>
        </p:nvSpPr>
        <p:spPr>
          <a:xfrm>
            <a:off x="233227" y="2413650"/>
            <a:ext cx="4867546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ESTA OFERTA, CONLLEVABA LA IDEA DE: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4"/>
      <p:bldP build="whole" bldLvl="1" animBg="1" rev="0" advAuto="0" spid="48" grpId="1"/>
      <p:bldP build="whole" bldLvl="1" animBg="1" rev="0" advAuto="0" spid="51" grpId="2"/>
      <p:bldP build="whole" bldLvl="1" animBg="1" rev="0" advAuto="0" spid="49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