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" name="Shape 4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Quito los lugares altos e ídolos   Números 33:52    Levítico 19:4  - 26:1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9" name="Shape 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TERMINAR LA CARRERA QUE TENEMOS POR DELANTE! – 1Reyes 11:4  Y cuando Salomón era ya viejo, sus mujeres inclinaron su corazón tras dioses ajenos, y su corazón no era perfecto con Jehová su Dios, como el corazón de su padre David.</a:t>
            </a:r>
          </a:p>
          <a:p>
            <a:pPr/>
            <a:r>
              <a:t>Hebreos 10:35-39</a:t>
            </a:r>
          </a:p>
          <a:p>
            <a:pPr/>
          </a:p>
          <a:p>
            <a:pPr/>
            <a:r>
              <a:t>Rev 3:15  Yo conozco tus obras, que ni eres frío, ni caliente. ¡Ojalá fueses frío, ó caliente!</a:t>
            </a:r>
          </a:p>
          <a:p>
            <a:pPr/>
            <a:r>
              <a:t>Rev 3:16  Mas porque eres tibio, y no frío ni caliente, te vomitaré de mi boca.</a:t>
            </a:r>
          </a:p>
          <a:p>
            <a:pPr/>
          </a:p>
          <a:p>
            <a:pPr/>
          </a:p>
          <a:p>
            <a:pPr/>
            <a:r>
              <a:t>1Reyes 11:1  Pero el rey Salomón amó, además de la hija de Faraón, a muchas mujeres extranjeras; a las de Moab, a las de Amón, a las de Edom, a las de Sidón, y a las heteas;</a:t>
            </a:r>
          </a:p>
          <a:p>
            <a:pPr/>
            <a:r>
              <a:t>1 Reyes 11:2  gentes de las cuales Jehová había dicho a los hijos de Israel: No os llegaréis a ellas, ni ellas se llegarán a vosotros; porque ciertamente harán inclinar vuestros corazones tras sus dioses. A éstas, pues, se juntó Salomón con amor.</a:t>
            </a:r>
          </a:p>
          <a:p>
            <a:pPr/>
            <a:r>
              <a:t>1Reyes 11:3  Y tuvo setecientas mujeres reinas y trescientas concubinas; y sus mujeres desviaron su corazón.</a:t>
            </a:r>
          </a:p>
          <a:p>
            <a:pPr/>
            <a:r>
              <a:t>1Reyes11:4  Y cuando Salomón era ya viejo, sus mujeres inclinaron su corazón tras dioses ajenos, y su corazón no era perfecto con Jehová su Dios, como el corazón de su padre David.</a:t>
            </a:r>
          </a:p>
          <a:p>
            <a:pPr/>
            <a:r>
              <a:t>1Reyes 11:5  Porque Salomón siguió a Astoret, diosa de los sidonios, y a Milcom, ídolo abominable de los amonitas.</a:t>
            </a:r>
          </a:p>
          <a:p>
            <a:pPr/>
            <a:r>
              <a:t>1Reyes 11:6  E hizo Salomón lo malo ante los ojos de Jehová, y no siguió cumplidamente a Jehová como David su padre.</a:t>
            </a:r>
          </a:p>
          <a:p>
            <a:pPr/>
            <a:r>
              <a:t>1Reyes 11:7  Entonces edificó Salomón un lugar alto a Quemos, ídolo abominable de Moab, en el monte que está enfrente de Jerusalén, y a Moloc, ídolo abominable de los hijos de Amón.</a:t>
            </a:r>
          </a:p>
          <a:p>
            <a:pPr/>
            <a:r>
              <a:t>1Reyes 11:8  Así hizo para todas sus mujeres extranjeras, las cuales quemaban incienso y ofrecían sacrificios a sus dioses</a:t>
            </a:r>
          </a:p>
          <a:p>
            <a:pPr/>
          </a:p>
          <a:p>
            <a:pPr/>
            <a:r>
              <a:t>DEMAS</a:t>
            </a:r>
          </a:p>
          <a:p>
            <a:pPr/>
            <a:r>
              <a:t>Colosenses 4:14 Os saluda Lucas el médico amado, y Demas.</a:t>
            </a:r>
          </a:p>
          <a:p>
            <a:pPr/>
            <a:r>
              <a:t>Filemón 1:24 Marcos, Aristarco, Demas y Lucas, mis colaboradores.</a:t>
            </a:r>
          </a:p>
          <a:p>
            <a:pPr/>
            <a:r>
              <a:t>PERO MÁS ADELANTE </a:t>
            </a:r>
          </a:p>
          <a:p>
            <a:pPr/>
            <a:r>
              <a:t>2 Timoteo 4:10 porque Demas me ha desamparado, amando este mundo, y se ha ido a Tesalónica. Crescente fue a Galacia, y Tito a Dalmacia.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6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  <p:pic>
        <p:nvPicPr>
          <p:cNvPr id="4" name="C78DC8F5-67A1-4571-997B-110072D4CEDF-L0-001.jpeg" descr="C78DC8F5-67A1-4571-997B-110072D4CEDF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92670" y="-28733"/>
            <a:ext cx="10383340" cy="69154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6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7641F047-FB55-47CA-AC3F-1084289D5DBB-L0-001.jpeg" descr="7641F047-FB55-47CA-AC3F-1084289D5DB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34860" y="-68847"/>
            <a:ext cx="11013720" cy="7335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54263" y="169808"/>
            <a:ext cx="5687411" cy="6981988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El Rey Asa"/>
          <p:cNvSpPr txBox="1"/>
          <p:nvPr/>
        </p:nvSpPr>
        <p:spPr>
          <a:xfrm>
            <a:off x="3617546" y="-74288"/>
            <a:ext cx="5149414" cy="1365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0">
                <a:solidFill>
                  <a:srgbClr val="785800"/>
                </a:solidFill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El Rey Asa</a:t>
            </a:r>
          </a:p>
        </p:txBody>
      </p:sp>
      <p:sp>
        <p:nvSpPr>
          <p:cNvPr id="35" name="Hizo lo Recto ante los ojos de Jehová"/>
          <p:cNvSpPr txBox="1"/>
          <p:nvPr/>
        </p:nvSpPr>
        <p:spPr>
          <a:xfrm>
            <a:off x="4649945" y="1788315"/>
            <a:ext cx="4256882" cy="369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 Hizo lo Recto ante los ojos de Jehová</a:t>
            </a:r>
          </a:p>
        </p:txBody>
      </p:sp>
      <p:sp>
        <p:nvSpPr>
          <p:cNvPr id="36" name="1 Reyes 15:11- 2 Crónicas 14:2"/>
          <p:cNvSpPr txBox="1"/>
          <p:nvPr/>
        </p:nvSpPr>
        <p:spPr>
          <a:xfrm>
            <a:off x="4078173" y="1105767"/>
            <a:ext cx="625884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700">
                <a:solidFill>
                  <a:srgbClr val="DA5100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1 Reyes 15:11- 2 Crónicas 14:2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" grpId="3"/>
      <p:bldP build="whole" bldLvl="1" animBg="1" rev="0" advAuto="0" spid="34" grpId="1"/>
      <p:bldP build="whole" bldLvl="1" animBg="1" rev="0" advAuto="0" spid="36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8C8CEE58-D57B-4970-90D9-2A10AF94572B-L0-001.png" descr="8C8CEE58-D57B-4970-90D9-2A10AF94572B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00" y="-76927"/>
            <a:ext cx="8919800" cy="1071295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Rounded Rectangle"/>
          <p:cNvSpPr/>
          <p:nvPr/>
        </p:nvSpPr>
        <p:spPr>
          <a:xfrm>
            <a:off x="164356" y="1707808"/>
            <a:ext cx="6855503" cy="4264280"/>
          </a:xfrm>
          <a:prstGeom prst="roundRect">
            <a:avLst>
              <a:gd name="adj" fmla="val 10609"/>
            </a:avLst>
          </a:prstGeom>
          <a:solidFill>
            <a:schemeClr val="accent3">
              <a:alpha val="74000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0" name="10 años de paz, Quito todos los altares idolatras, lugares altos Y fortificó a Juda  - (2 Cro. 14:1-8).…"/>
          <p:cNvSpPr txBox="1"/>
          <p:nvPr/>
        </p:nvSpPr>
        <p:spPr>
          <a:xfrm>
            <a:off x="260721" y="1768570"/>
            <a:ext cx="6234418" cy="4030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10 años de paz, Quito todos los altares idolatras, lugares altos Y fortificó a Juda  - (2 Cro. 14:1-8). 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Asa depositó su confianza en El Señor  durante su guerra con  Zera de  Etiopía    (2 Cron. 14:9-15). 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Azarías exhorta a Asa a seguir buscando a Dios - Asa inicia una serie de buenas reformas  - (2 Cron. 15:1-18; 1 Rey 15:12-15) </a:t>
            </a:r>
          </a:p>
        </p:txBody>
      </p:sp>
      <p:sp>
        <p:nvSpPr>
          <p:cNvPr id="41" name="Group"/>
          <p:cNvSpPr/>
          <p:nvPr/>
        </p:nvSpPr>
        <p:spPr>
          <a:xfrm>
            <a:off x="184242" y="466616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600"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 Notemos algunas de la Reformas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circl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nodeType="with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0" grpId="2"/>
      <p:bldP build="whole" bldLvl="1" animBg="1" rev="0" advAuto="0" spid="3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73712" y="1446212"/>
            <a:ext cx="3570288" cy="5411788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Rounded Rectangle"/>
          <p:cNvSpPr/>
          <p:nvPr/>
        </p:nvSpPr>
        <p:spPr>
          <a:xfrm>
            <a:off x="193717" y="1051374"/>
            <a:ext cx="6654824" cy="5804129"/>
          </a:xfrm>
          <a:prstGeom prst="roundRect">
            <a:avLst>
              <a:gd name="adj" fmla="val 7056"/>
            </a:avLst>
          </a:prstGeom>
          <a:solidFill>
            <a:schemeClr val="accent3">
              <a:alpha val="74000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7" name="El juntamente con el pueblo hicieron un convenio con El Señor – De buscarle con todo alma y corazón –2 Cron. 15:12,15…"/>
          <p:cNvSpPr txBox="1"/>
          <p:nvPr/>
        </p:nvSpPr>
        <p:spPr>
          <a:xfrm>
            <a:off x="250014" y="1009578"/>
            <a:ext cx="6705601" cy="465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 El juntamente con el pueblo hicieron un convenio con El Señor – De buscarle con todo alma y corazón –2 Cron. 15:12,15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Todo aquel que fuere Renuente, sufriría                  Terribles Consecuencias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Hecho fuera a todos los pervertidos -            1 Reyes 14:12; – 2 Cronicas. 15:13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 su madre  la depuso de su dignidad–.          2 Cro. 15:16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Fuel leal a Dios removió la idolatría de Juda  - 2 Cron. 14:3,5; 15:17; 1 Rey 14:14)</a:t>
            </a:r>
          </a:p>
        </p:txBody>
      </p:sp>
      <p:sp>
        <p:nvSpPr>
          <p:cNvPr id="48" name="Hizo lo Bueno Delante del Señor"/>
          <p:cNvSpPr txBox="1"/>
          <p:nvPr/>
        </p:nvSpPr>
        <p:spPr>
          <a:xfrm>
            <a:off x="25429" y="45886"/>
            <a:ext cx="11374848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520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Hizo lo Bueno Delante del Señor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"/>
          <p:cNvSpPr/>
          <p:nvPr/>
        </p:nvSpPr>
        <p:spPr>
          <a:xfrm>
            <a:off x="4581322" y="1562407"/>
            <a:ext cx="4648201" cy="4267201"/>
          </a:xfrm>
          <a:prstGeom prst="rect">
            <a:avLst/>
          </a:prstGeom>
          <a:solidFill>
            <a:srgbClr val="9900CC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1" name="Rounded Rectangle"/>
          <p:cNvSpPr/>
          <p:nvPr/>
        </p:nvSpPr>
        <p:spPr>
          <a:xfrm>
            <a:off x="99222" y="1769947"/>
            <a:ext cx="4724401" cy="4267201"/>
          </a:xfrm>
          <a:prstGeom prst="roundRect">
            <a:avLst>
              <a:gd name="adj" fmla="val 1023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2" name="Al hacer un trato con el Rey de Siria –        2 Cron. 16:1-9;…"/>
          <p:cNvSpPr txBox="1"/>
          <p:nvPr/>
        </p:nvSpPr>
        <p:spPr>
          <a:xfrm>
            <a:off x="213522" y="2117143"/>
            <a:ext cx="4495801" cy="3157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Al hacer un trato con el Rey de Siria –        2 Cron. 16:1-9; </a:t>
            </a:r>
            <a:endParaRPr sz="32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En el trato que le dio al Profeta de Dios –  2 Cron. 16:10</a:t>
            </a:r>
          </a:p>
        </p:txBody>
      </p:sp>
      <p:sp>
        <p:nvSpPr>
          <p:cNvPr id="53" name="Nunca podremos derrotar al diablo si nos unimos a pecadores   – (Isaías  31:1-3)…"/>
          <p:cNvSpPr txBox="1"/>
          <p:nvPr/>
        </p:nvSpPr>
        <p:spPr>
          <a:xfrm>
            <a:off x="4866305" y="1667293"/>
            <a:ext cx="4180617" cy="3733801"/>
          </a:xfrm>
          <a:prstGeom prst="rect">
            <a:avLst/>
          </a:prstGeom>
          <a:solidFill>
            <a:srgbClr val="FFFFCC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60400" indent="-660400">
              <a:spcBef>
                <a:spcPts val="7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6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Nunca podremos derrotar al diablo si nos unimos a pecadores   – (Isaías  31:1-3)</a:t>
            </a:r>
            <a:endParaRPr b="1" sz="26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Humanst521 BT"/>
              <a:ea typeface="Humanst521 BT"/>
              <a:cs typeface="Humanst521 BT"/>
              <a:sym typeface="Humanst521 BT"/>
            </a:endParaRPr>
          </a:p>
          <a:p>
            <a:pPr marL="660400" indent="-660400">
              <a:spcBef>
                <a:spcPts val="7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6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Podremos fallar en Prejuzgar aquellos que nos amonestan  - (Gal 4:16)</a:t>
            </a:r>
          </a:p>
        </p:txBody>
      </p:sp>
      <p:sp>
        <p:nvSpPr>
          <p:cNvPr id="54" name="Group"/>
          <p:cNvSpPr txBox="1"/>
          <p:nvPr/>
        </p:nvSpPr>
        <p:spPr>
          <a:xfrm>
            <a:off x="249845" y="265820"/>
            <a:ext cx="8644310" cy="11193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9618" dir="0">
              <a:schemeClr val="accent4">
                <a:alpha val="75000"/>
              </a:schemeClr>
            </a:outerShdw>
            <a:reflection blurRad="0" stA="76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 b="1" sz="7400">
                <a:solidFill>
                  <a:srgbClr val="FEFB41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 Errores del Rey Asa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Class="entr" nodeType="after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4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Class="entr" nodeType="with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7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2" grpId="2"/>
      <p:bldP build="whole" bldLvl="1" animBg="1" rev="0" advAuto="0" spid="51" grpId="1"/>
      <p:bldP build="p" bldLvl="5" animBg="1" rev="0" advAuto="0" spid="53" grpId="4"/>
      <p:bldP build="whole" bldLvl="1" animBg="1" rev="0" advAuto="0" spid="50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"/>
          <p:cNvSpPr/>
          <p:nvPr/>
        </p:nvSpPr>
        <p:spPr>
          <a:xfrm>
            <a:off x="4419600" y="2438400"/>
            <a:ext cx="4648200" cy="4267200"/>
          </a:xfrm>
          <a:prstGeom prst="rect">
            <a:avLst/>
          </a:prstGeom>
          <a:solidFill>
            <a:srgbClr val="9900CC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7" name="Rounded Rectangle"/>
          <p:cNvSpPr/>
          <p:nvPr/>
        </p:nvSpPr>
        <p:spPr>
          <a:xfrm>
            <a:off x="94579" y="2438400"/>
            <a:ext cx="4858421" cy="4267200"/>
          </a:xfrm>
          <a:prstGeom prst="roundRect">
            <a:avLst>
              <a:gd name="adj" fmla="val 1023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8" name="Al tratar mal al pueblo  – 2 Cro 16:10…"/>
          <p:cNvSpPr txBox="1"/>
          <p:nvPr/>
        </p:nvSpPr>
        <p:spPr>
          <a:xfrm>
            <a:off x="-51575" y="2667000"/>
            <a:ext cx="5150730" cy="315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Al tratar mal al pueblo  – 2 Cro 16:10</a:t>
            </a:r>
            <a:endParaRPr sz="32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En el 39</a:t>
            </a:r>
            <a:r>
              <a:rPr baseline="30000"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vo </a:t>
            </a: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año de  su reinado fallo en buscar a Dios en su enfermedad  2 Cron 16:9-12</a:t>
            </a:r>
          </a:p>
        </p:txBody>
      </p:sp>
      <p:sp>
        <p:nvSpPr>
          <p:cNvPr id="59" name="Así es es el hombre…"/>
          <p:cNvSpPr txBox="1"/>
          <p:nvPr/>
        </p:nvSpPr>
        <p:spPr>
          <a:xfrm>
            <a:off x="5092197" y="2495682"/>
            <a:ext cx="4038601" cy="2895601"/>
          </a:xfrm>
          <a:prstGeom prst="rect">
            <a:avLst/>
          </a:prstGeom>
          <a:solidFill>
            <a:srgbClr val="FFFFCC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8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Así es es el hombre</a:t>
            </a:r>
            <a:endParaRPr b="1" sz="28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Humanst521 BT"/>
              <a:ea typeface="Humanst521 BT"/>
              <a:cs typeface="Humanst521 BT"/>
              <a:sym typeface="Humanst521 BT"/>
            </a:endParaRPr>
          </a:p>
          <a:p>
            <a:pPr marL="711200" indent="-711200">
              <a:spcBef>
                <a:spcPts val="8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Cuando las cosas salen mal, busca  culpar a otros  – </a:t>
            </a:r>
            <a:endParaRPr b="1" sz="28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Humanst521 BT"/>
              <a:ea typeface="Humanst521 BT"/>
              <a:cs typeface="Humanst521 BT"/>
              <a:sym typeface="Humanst521 BT"/>
            </a:endParaRPr>
          </a:p>
          <a:p>
            <a:pPr marL="711200" indent="-711200">
              <a:spcBef>
                <a:spcPts val="8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Confianza en Dios  - (Salmos 146:3-6)</a:t>
            </a:r>
          </a:p>
        </p:txBody>
      </p:sp>
      <p:sp>
        <p:nvSpPr>
          <p:cNvPr id="60" name="Actuó Insensatamente"/>
          <p:cNvSpPr txBox="1"/>
          <p:nvPr/>
        </p:nvSpPr>
        <p:spPr>
          <a:xfrm>
            <a:off x="180878" y="-31084"/>
            <a:ext cx="8114152" cy="113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700"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Actuó Insensatamente </a:t>
            </a:r>
          </a:p>
        </p:txBody>
      </p:sp>
      <p:sp>
        <p:nvSpPr>
          <p:cNvPr id="61" name="2 Cronicas…"/>
          <p:cNvSpPr/>
          <p:nvPr/>
        </p:nvSpPr>
        <p:spPr>
          <a:xfrm>
            <a:off x="6095420" y="914560"/>
            <a:ext cx="2686631" cy="1187615"/>
          </a:xfrm>
          <a:prstGeom prst="rect">
            <a:avLst/>
          </a:prstGeom>
          <a:gradFill>
            <a:gsLst>
              <a:gs pos="0">
                <a:srgbClr val="202099"/>
              </a:gs>
              <a:gs pos="100000">
                <a:srgbClr val="A4A4E7"/>
              </a:gs>
            </a:gsLst>
            <a:lin ang="16200000"/>
          </a:gradFill>
          <a:ln>
            <a:solidFill>
              <a:schemeClr val="accent4"/>
            </a:solidFill>
          </a:ln>
          <a:effectLst>
            <a:outerShdw sx="100000" sy="100000" kx="0" ky="0" algn="b" rotWithShape="0" blurRad="38100" dist="23000" dir="5400000">
              <a:schemeClr val="accent4">
                <a:alpha val="3500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ctr">
              <a:defRPr sz="3800">
                <a:solidFill>
                  <a:schemeClr val="accent3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pPr>
            <a:r>
              <a:t>2 Cronicas</a:t>
            </a:r>
          </a:p>
          <a:p>
            <a:pPr algn="ctr">
              <a:defRPr sz="3800">
                <a:solidFill>
                  <a:schemeClr val="accent3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pPr>
            <a:r>
              <a:t>16:9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9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9" grpId="2"/>
      <p:bldP build="whole" bldLvl="1" animBg="1" rev="0" advAuto="0" spid="56" grpId="1"/>
      <p:bldP build="whole" bldLvl="1" animBg="1" rev="0" advAuto="0" spid="58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7152" y="0"/>
            <a:ext cx="452437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ounded Rectangle"/>
          <p:cNvSpPr/>
          <p:nvPr/>
        </p:nvSpPr>
        <p:spPr>
          <a:xfrm>
            <a:off x="228600" y="2438400"/>
            <a:ext cx="5334000" cy="4267200"/>
          </a:xfrm>
          <a:prstGeom prst="roundRect">
            <a:avLst>
              <a:gd name="adj" fmla="val 1023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pic>
        <p:nvPicPr>
          <p:cNvPr id="6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914400"/>
            <a:ext cx="5562600" cy="1576388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Asa comenzó Bien…"/>
          <p:cNvSpPr txBox="1"/>
          <p:nvPr/>
        </p:nvSpPr>
        <p:spPr>
          <a:xfrm>
            <a:off x="381000" y="2514600"/>
            <a:ext cx="5029200" cy="3821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26911" indent="-826911">
              <a:spcBef>
                <a:spcPts val="15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latin typeface="Pegasus"/>
                <a:ea typeface="Pegasus"/>
                <a:cs typeface="Pegasus"/>
                <a:sym typeface="Pegasus"/>
              </a:rPr>
              <a:t>Asa comenzó Bien </a:t>
            </a:r>
            <a:endParaRPr sz="3200"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5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latin typeface="Pegasus"/>
                <a:ea typeface="Pegasus"/>
                <a:cs typeface="Pegasus"/>
                <a:sym typeface="Pegasus"/>
              </a:rPr>
              <a:t>Sirvió bien al Señor por muchos años </a:t>
            </a:r>
            <a:endParaRPr sz="3200"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5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latin typeface="Pegasus"/>
                <a:ea typeface="Pegasus"/>
                <a:cs typeface="Pegasus"/>
                <a:sym typeface="Pegasus"/>
              </a:rPr>
              <a:t>Pero falló en buscar y confiar en el Señor al final De su vida.</a:t>
            </a:r>
            <a:r>
              <a:rPr sz="2900">
                <a:latin typeface="Pegasus"/>
                <a:ea typeface="Pegasus"/>
                <a:cs typeface="Pegasus"/>
                <a:sym typeface="Pegasus"/>
              </a:rPr>
              <a:t> – Hebreos 10:35-39</a:t>
            </a:r>
          </a:p>
        </p:txBody>
      </p:sp>
      <p:sp>
        <p:nvSpPr>
          <p:cNvPr id="67" name="Group"/>
          <p:cNvSpPr txBox="1"/>
          <p:nvPr/>
        </p:nvSpPr>
        <p:spPr>
          <a:xfrm>
            <a:off x="34215" y="-228715"/>
            <a:ext cx="8644310" cy="11193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9618" dir="0">
              <a:schemeClr val="accent4">
                <a:alpha val="75000"/>
              </a:schemeClr>
            </a:outerShdw>
            <a:reflection blurRad="0" stA="76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 b="1" sz="7400">
                <a:solidFill>
                  <a:srgbClr val="FEFB41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 Errores del Rey Asa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pull dir="rd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