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.jpe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F2B2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1E0D6"/>
          </a:solidFill>
        </a:fill>
      </a:tcStyle>
    </a:wholeTbl>
    <a:band2H>
      <a:tcTxStyle b="def" i="def"/>
      <a:tcStyle>
        <a:tcBdr/>
        <a:fill>
          <a:solidFill>
            <a:srgbClr val="F1F0EC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ECD3"/>
          </a:solidFill>
        </a:fill>
      </a:tcStyle>
    </a:wholeTbl>
    <a:band2H>
      <a:tcTxStyle b="def" i="def"/>
      <a:tcStyle>
        <a:tcBdr/>
        <a:fill>
          <a:solidFill>
            <a:srgbClr val="F7F6EA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4DFD9"/>
          </a:solidFill>
        </a:fill>
      </a:tcStyle>
    </a:wholeTbl>
    <a:band2H>
      <a:tcTxStyle b="def" i="def"/>
      <a:tcStyle>
        <a:tcBdr/>
        <a:fill>
          <a:solidFill>
            <a:srgbClr val="F2F0ED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F2B2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solidFill>
            <a:srgbClr val="2F2B2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50800" cap="flat">
              <a:solidFill>
                <a:srgbClr val="2F2B20"/>
              </a:solidFill>
              <a:prstDash val="solid"/>
              <a:bevel/>
            </a:ln>
          </a:top>
          <a:bottom>
            <a:ln w="127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2F2B20"/>
      </a:tcTxStyle>
      <a:tcStyle>
        <a:tcBdr>
          <a:left>
            <a:ln w="12700" cap="flat">
              <a:solidFill>
                <a:srgbClr val="2F2B20"/>
              </a:solidFill>
              <a:prstDash val="solid"/>
              <a:bevel/>
            </a:ln>
          </a:left>
          <a:right>
            <a:ln w="12700" cap="flat">
              <a:solidFill>
                <a:srgbClr val="2F2B20"/>
              </a:solidFill>
              <a:prstDash val="solid"/>
              <a:bevel/>
            </a:ln>
          </a:right>
          <a:top>
            <a:ln w="12700" cap="flat">
              <a:solidFill>
                <a:srgbClr val="2F2B20"/>
              </a:solidFill>
              <a:prstDash val="solid"/>
              <a:bevel/>
            </a:ln>
          </a:top>
          <a:bottom>
            <a:ln w="25400" cap="flat">
              <a:solidFill>
                <a:srgbClr val="2F2B20"/>
              </a:solidFill>
              <a:prstDash val="solid"/>
              <a:bevel/>
            </a:ln>
          </a:bottom>
          <a:insideH>
            <a:ln w="12700" cap="flat">
              <a:solidFill>
                <a:srgbClr val="2F2B20"/>
              </a:solidFill>
              <a:prstDash val="solid"/>
              <a:bevel/>
            </a:ln>
          </a:insideH>
          <a:insideV>
            <a:ln w="12700" cap="flat">
              <a:solidFill>
                <a:srgbClr val="2F2B2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1Jn 2:12  Os escribo a vosotros, hijos, porque vuestros pecados os han sido perdonados por su nombre.</a:t>
            </a:r>
          </a:p>
          <a:p>
            <a:pPr/>
            <a:r>
              <a:t>1Jn 2:13  Os escribo a vosotros, padres, porque conocéis al que ha sido desde el principio. Os escribo a vosotros, jóvenes, porque habéis vencido al maligno. Os he escrito a vosotros, niños, porque conocéis al Padre</a:t>
            </a:r>
          </a:p>
          <a:p>
            <a:pPr/>
          </a:p>
          <a:p>
            <a:pPr/>
            <a:r>
              <a:t>¿PORQUE LOS JÓVENES DEBEN DE RECORDARSE DE DIOS SU CREADOR?</a:t>
            </a:r>
          </a:p>
          <a:p>
            <a:pPr/>
            <a:r>
              <a:t>PORQUE EN EL MUNDO ENFRENTARAN TODO TIPO DE TENTACIONES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sz="2200"/>
              <a:t>Si  sin duda alguna, Dios no  irá edades. Lo que está puesto en consideración, es que fue lo que hicimos con lo que ya conocemos de la palabra  </a:t>
            </a:r>
            <a:r>
              <a:t> </a:t>
            </a:r>
            <a:br/>
            <a:b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b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hape 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Ecc 12:8  Vanidad de vanidades, dijo el Predicador, todo vanidad.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Recuerda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 REGOCIJARE NO NECESARIAMENTE TIENE QUE SER COMO EL MUNDO LO ENTIENDE</a:t>
            </a:r>
          </a:p>
          <a:p>
            <a:pPr/>
          </a:p>
          <a:p>
            <a:pPr/>
            <a:r>
              <a:t>Lamentations 3:27   </a:t>
            </a:r>
          </a:p>
          <a:p>
            <a:pPr/>
            <a:r>
              <a:t>27  Bueno le es al hombre llevar el yugo desde su juventud.</a:t>
            </a:r>
          </a:p>
          <a:p>
            <a:pPr/>
            <a:r>
              <a:t>Proverbs 8:17   (Spanish RVR60)</a:t>
            </a:r>
          </a:p>
          <a:p>
            <a:pPr/>
            <a:r>
              <a:t>17  Yo amo a los que me aman, Y me hallan los que temprano me buscan</a:t>
            </a:r>
          </a:p>
          <a:p>
            <a:pPr/>
          </a:p>
          <a:p>
            <a:pPr/>
          </a:p>
          <a:p>
            <a:pPr/>
            <a:r>
              <a:t>Pro 15:13  El corazón alegre hermosea el rostro; Mas por el dolor del corazón el espíritu se abate.</a:t>
            </a:r>
          </a:p>
          <a:p>
            <a:pPr/>
            <a:r>
              <a:t>Pro 15:15  Todos los días del afligido son difíciles; Mas el de corazón contento tiene un banquete continuo.</a:t>
            </a:r>
          </a:p>
          <a:p>
            <a:pPr/>
          </a:p>
          <a:p>
            <a:pPr/>
          </a:p>
          <a:p>
            <a:pPr/>
          </a:p>
          <a:p>
            <a:pPr/>
            <a:r>
              <a:t>PARA EL MUNDO REGOCIJARSE QUIERE DECIR DARLE RIENDA SUELTA A LOS PLACERES DE LA CARNE. COMO FUE EL CASO DEL REY BELSAZAR. DANIEL CAP 5.  Ya embrutecido con el efecto del alcohol, profano las cosas sagradas de Dios..</a:t>
            </a:r>
          </a:p>
          <a:p>
            <a:pPr/>
            <a:r>
              <a:t>Ese es un claro ejemplo de cómo entiende el mundo el regocijo  </a:t>
            </a:r>
          </a:p>
          <a:p>
            <a:pPr/>
          </a:p>
          <a:p>
            <a:pPr/>
            <a:r>
              <a:t>Php 4:4  Regocijaos en el Señor siempre: Otra vez digo: Regocijaos.</a:t>
            </a:r>
          </a:p>
          <a:p>
            <a:pPr/>
            <a:r>
              <a:t>Philippians 3:1   </a:t>
            </a:r>
          </a:p>
          <a:p>
            <a:pPr/>
            <a:r>
              <a:t>  Finalmente, hermanos míos, regocijaos en el Señor. A la verdad, el escribiros las mismas cosas a mí no me es gravoso, y para vosotros es seguro</a:t>
            </a:r>
          </a:p>
          <a:p>
            <a:pPr/>
            <a:r>
              <a:t>Eclesiastes 12:1-14 </a:t>
            </a:r>
            <a:br/>
            <a:r>
              <a:t>Acuérdate de tu Creador en los días de tu juventud, antes que vengan los días malos, y lleguen los años de los cuales digas:       No tengo en ellos contentamiento antes que se oscurezca el sol, y la luz, y la luna y las estrellas, y vuelvan las nubes tras la lluvia</a:t>
            </a:r>
          </a:p>
          <a:p>
            <a:pPr/>
          </a:p>
          <a:p>
            <a:pPr/>
            <a:r>
              <a:t>Rejoice: 1Ki 18:27, 1Ki 22:15; Luk 15:12-13</a:t>
            </a:r>
          </a:p>
          <a:p>
            <a:pPr/>
            <a:r>
              <a:t>in thy youth: Ecc 12:1; 1Ki 18:12; Lam 3:27</a:t>
            </a:r>
          </a:p>
          <a:p>
            <a:pPr/>
            <a:r>
              <a:t>walk: Num 15:30, Num 22:32; Deu 29:19; Job 31:7; Psa 81:12; Jer 7:24, Jer 23:17; Jer 44:16-17; Act 14:16; Eph 2:2-3; 1Pe 4:3-4</a:t>
            </a:r>
          </a:p>
          <a:p>
            <a:pPr/>
            <a:r>
              <a:t>in the sight: Ecc 2:10; Gen 3:6, Gen 6:2; Jos 7:21; 2Sa 11:2-4; Mat 5:28; 1Jn 2:15-16</a:t>
            </a:r>
          </a:p>
          <a:p>
            <a:pPr/>
            <a:r>
              <a:t>know: Ecc 3:17, Ecc 12:14; Psa 50:4-6; Act 17:30-31, Act 24:25; Rom 2:5-11, Rom 14:10; 1Co 4:5; 2Co 5:10; 2Pe 3:7; Heb 9:27; Rev 20:12-15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Ecc 12:13  El fin de todo el discurso oído es éste: Teme a Dios, y guarda sus mandamientos; porque esto es el todo del hombre.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Ecc 12:14  Porque Dios traerá toda obra a juicio, juntamente con toda cosa encubierta, sea buena o sea mala.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El PECADO TODO LO QUE HACE, ES CONDENAR DESTRUIR</a:t>
            </a:r>
            <a:br/>
            <a:br/>
            <a:r>
              <a:t>Juan 10:10 El ladrón no viene sino para hurtar y matar y destruir; yo he venido para que tengan vida, y para que la tengan en abundancia.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6:16 ¿No sabéis que si os sometéis a alguien como esclavos para obedecerle, sois esclavos de aquel a quien obedecéis, sea del pecado para muerte, o sea de la obediencia para justicia?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6:17 Pero gracias a Dios, que aunque erais esclavos del pecado, habéis obedecido de corazón a aquella forma de doctrina a la cual fuisteis entregados;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6:18 y libertados del pecado, vinisteis a ser siervos de la justicia.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6:20 Porque cuando erais esclavos del pecado, erais libres acerca de la justicia.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6:22 Mas ahora que habéis sido libertados del pecado y hechos siervos de Dios, tenéis por vuestro fruto la santificación, y como fin, la vida eterna.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Romanos 6:23 Porque la paga del pecado es muerte, mas la dádiva de Dios es vida eterna en Cristo Jesús Señor nuestro.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UNA VERDAD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EL VERDADERO GOZO ESTA EN OBEDECER AL SEÑOR.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8.      El EUNUCO SE FUE GOZOSO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ESTE ES UNO DE LOS FRUTOS DEL ESPÍRITU. 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Gálatas 5:22 Mas el fruto del Espíritu es amor, gozo, paz, paciencia, benignidad, bondad, fe,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13:52 Y los discípulos estaban llenos de gozo y del Espíritu Santo.</a:t>
            </a:r>
          </a:p>
          <a:p>
            <a: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pPr>
            <a:r>
              <a:t>Hechos 8:8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Acuérdate de tu Creador </a:t>
            </a:r>
          </a:p>
          <a:p>
            <a:pPr/>
            <a:r>
              <a:t>¿Sabe usted la razón o el propósito por el cual usted fue creado?</a:t>
            </a:r>
          </a:p>
          <a:p>
            <a:pPr/>
            <a:r>
              <a:t>Mire cuando Dios creó al ser humano, dice la escritura que en el principio Dios creó al hombre del polvo de la tierra. </a:t>
            </a:r>
          </a:p>
          <a:p>
            <a:pPr/>
            <a:r>
              <a:t>Gen 2:7  Entonces el SEÑOR Dios formó al hombre del polvo de la tierra, y sopló en su nariz el aliento de vida; y fue el hombre un ser viviente.</a:t>
            </a:r>
          </a:p>
          <a:p>
            <a:pPr/>
            <a:r>
              <a:t>¿DIOS CREO LA LUNA Y LA LUNA SIGUE CUMPLIENDO SU FUNCIÓN</a:t>
            </a:r>
          </a:p>
          <a:p>
            <a:pPr/>
            <a:r>
              <a:t>CREO EL SOL Y EL SOL SIGUE CUMPLIENDO. Y ASÍ TODAS LAS COSAS. </a:t>
            </a:r>
          </a:p>
          <a:p>
            <a:pPr/>
            <a:r>
              <a:t>AHORA, ¿CUÁL FUE PROPÓSITO DE LA CREACIÓN DEL HOMBRE?</a:t>
            </a:r>
          </a:p>
          <a:p>
            <a:pPr/>
            <a:r>
              <a:t>Act 17:27  para que buscaran a Dios, si de alguna manera, palpando, le hallen, aunque no está lejos de ninguno de nosotros;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1Sa 2:21  Y visitó Jehová a Ana, y ella concibió, y dio a luz tres hijos y dos hijas. Y el joven Samuel crecía delante de Jehová.</a:t>
            </a:r>
          </a:p>
          <a:p>
            <a:pPr>
              <a:defRPr>
                <a:solidFill>
                  <a:srgbClr val="FF6250"/>
                </a:solidFill>
              </a:defRPr>
            </a:pPr>
            <a:r>
              <a:t>1Sa 2:26  Y el joven Samuel iba creciendo, y era acepto delante de Dios y delante de los hombres </a:t>
            </a:r>
          </a:p>
          <a:p>
            <a:pPr/>
            <a:r>
              <a:t>Luk 2:52  Y Jesús crecía en sabiduría y en estatura, y en gracia para con Dios y los hombres.</a:t>
            </a:r>
          </a:p>
          <a:p>
            <a:pPr>
              <a:defRPr>
                <a:solidFill>
                  <a:srgbClr val="FF6250"/>
                </a:solidFill>
              </a:defRPr>
            </a:pPr>
            <a:r>
              <a:t>2Ti 3:14  Pero persiste tú en lo que has aprendido y te persuadiste, sabiendo de quién has aprendido;</a:t>
            </a:r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1Co 3:10  Conforme a la gracia de Dios que me ha sido dada, yo como perito arquitecto puse el fundamento, y otro edifica encima; pero cada uno mire cómo sobreedifica.</a:t>
            </a:r>
          </a:p>
          <a:p>
            <a:pPr/>
            <a:r>
              <a:t>1Co 3:11  Porque nadie puede poner otro fundamento que el que está puesto, el cual es Jesucristo</a:t>
            </a:r>
          </a:p>
          <a:p>
            <a:pPr/>
            <a:r>
              <a:t>TODOS ESTAMOS CORRIENDO UNA CARRERA</a:t>
            </a:r>
          </a:p>
          <a:p>
            <a:pPr/>
            <a:r>
              <a:t>1 Corintios 9:24 ¿No sabéis que los que corren en el estadio, todos a la verdad corren, pero uno solo se lleva el premio? Corred de tal manera que lo obtengáis.</a:t>
            </a:r>
          </a:p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 11:9-10 </a:t>
            </a:r>
            <a:br/>
            <a:r>
              <a:t>Alégrate, joven, en tu juventud, y tome placer tu corazón en los días de tu adolescencia; y anda en los caminos de tu corazón y en la vista de tus ojos; pero sabe, que sobre todas estas cosas te juzgará Dios.   Quita, pues, de tu corazón el enojo, y aparta de tu carne el mal; porque la adolescencia y la juventud son vanidad.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SAMUEL 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2:18  Y el joven Samuel ministraba delante de Jehová, vestido de un efod de lino.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SEA VALIENTE COMO DAVID 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17:45  Entonces dijo David al filisteo: Tú vienes a mí con espada, lanza y escudo; mas yo vengo a ti en el nombre de Jehová de los ejércitos, el Dios de los escuadrones de Israel, que tú has provocado.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17:46  Jehová te entregará hoy en mi mano, y yo te venceré, y te cortaré la cabeza; y daré hoy los cuerpos de los filisteos a las aves del cielo y a las bestias de la tierra: y sabrá toda la tierra que hay Dios en Israel.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1Sa 17:47  Y sabrá toda esta congregación que Jehová no salva con espada y lanza; porque de Jehová es la batalla, y Él os entregará en nuestras manos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JOSIAS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2Ch 34:1  Ocho años tenía Josías cuando comenzó a reinar, y treinta y un años reinó en Jerusalén.</a:t>
            </a:r>
          </a:p>
          <a:p>
            <a:pPr defTabSz="914400">
              <a:lnSpc>
                <a:spcPct val="100000"/>
              </a:lnSpc>
              <a:defRPr sz="2300">
                <a:latin typeface="Calibri"/>
                <a:ea typeface="Calibri"/>
                <a:cs typeface="Calibri"/>
                <a:sym typeface="Calibri"/>
              </a:defRPr>
            </a:pPr>
            <a:r>
              <a:t>2Ch 34:2  Éste hizo lo recto ante los ojos de Jehová, y anduvo en los caminos de David su padre, sin apartarse a la derecha ni a la izquierda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DIOS NOS CREO CON LA FACULTAD O LIBERTAD DE HACER NUESTRAS PROPIAS DESICIONES.  (Pero)</a:t>
            </a:r>
          </a:p>
          <a:p>
            <a:pPr/>
          </a:p>
          <a:p>
            <a:pPr/>
            <a:r>
              <a:t>2Co 5:10  Porque es necesario que todos nosotros comparezcamos ante el tribunal de Cristo, para que cada uno reciba según lo que haya hecho mientras estaba en el cuerpo, sea bueno o sea malo </a:t>
            </a:r>
          </a:p>
          <a:p>
            <a:pPr>
              <a:defRPr>
                <a:solidFill>
                  <a:srgbClr val="FFF76B"/>
                </a:solidFill>
              </a:defRPr>
            </a:pPr>
            <a:r>
              <a:rPr>
                <a:solidFill>
                  <a:srgbClr val="8D8602"/>
                </a:solidFill>
              </a:rPr>
              <a:t>Pero alguno podrá decir yo soy todavía muy joven, Dios no me hace responsable.  </a:t>
            </a:r>
            <a:r>
              <a:t> </a:t>
            </a:r>
          </a:p>
          <a:p>
            <a:pPr>
              <a:defRPr>
                <a:solidFill>
                  <a:srgbClr val="B51A00"/>
                </a:solidFill>
              </a:defRPr>
            </a:pPr>
            <a:r>
              <a:t>Santiago 4:17 y al que sabe hacer lo bueno, y no lo hace, le es pecado.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C8B8A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C8B8A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C8B8A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C8B8A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C8B8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274638"/>
            <a:ext cx="6019800" cy="658336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722312" y="4406900"/>
            <a:ext cx="7772401" cy="245110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half" idx="1"/>
          </p:nvPr>
        </p:nvSpPr>
        <p:spPr>
          <a:xfrm>
            <a:off x="722312" y="1192213"/>
            <a:ext cx="7772401" cy="32146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C8B8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half" idx="1"/>
          </p:nvPr>
        </p:nvSpPr>
        <p:spPr>
          <a:xfrm>
            <a:off x="457200" y="1600199"/>
            <a:ext cx="4038600" cy="525780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xfrm>
            <a:off x="1792288" y="3086100"/>
            <a:ext cx="5486401" cy="22812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1490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457200" y="1600199"/>
            <a:ext cx="8229600" cy="5257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7010400" y="6515417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C8B8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2F2B2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0" y="0"/>
            <a:ext cx="90297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14" name="Recuerda de tu Creador"/>
          <p:cNvSpPr txBox="1"/>
          <p:nvPr/>
        </p:nvSpPr>
        <p:spPr>
          <a:xfrm>
            <a:off x="354588" y="-73702"/>
            <a:ext cx="8623553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7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  <p:sp>
        <p:nvSpPr>
          <p:cNvPr id="115" name="En los Días de tu juventud"/>
          <p:cNvSpPr txBox="1"/>
          <p:nvPr/>
        </p:nvSpPr>
        <p:spPr>
          <a:xfrm>
            <a:off x="238121" y="1758474"/>
            <a:ext cx="8667758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02336">
              <a:defRPr sz="5808">
                <a:solidFill>
                  <a:srgbClr val="FFFFFF"/>
                </a:solidFill>
                <a:effectLst>
                  <a:outerShdw sx="100000" sy="100000" kx="0" ky="0" algn="b" rotWithShape="0" blurRad="2794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defRPr>
            </a:lvl1pPr>
          </a:lstStyle>
          <a:p>
            <a:pPr>
              <a:defRPr sz="1936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5808">
                <a:solidFill>
                  <a:srgbClr val="FFFFFF"/>
                </a:solidFill>
                <a:effectLst>
                  <a:outerShdw sx="100000" sy="100000" kx="0" ky="0" algn="b" rotWithShape="0" blurRad="2794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rPr>
              <a:t>En los Días de tu juventud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" grpId="2"/>
      <p:bldP build="whole" bldLvl="1" animBg="1" rev="0" advAuto="0" spid="1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43" y="1981200"/>
            <a:ext cx="4191001" cy="4191000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0" name="¡Pero! Recuerda algo….!"/>
          <p:cNvSpPr txBox="1"/>
          <p:nvPr/>
        </p:nvSpPr>
        <p:spPr>
          <a:xfrm>
            <a:off x="1425314" y="528410"/>
            <a:ext cx="7044129" cy="75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640079">
              <a:defRPr sz="5110">
                <a:solidFill>
                  <a:srgbClr val="FFFFFF"/>
                </a:solidFill>
                <a:effectLst>
                  <a:outerShdw sx="100000" sy="100000" kx="0" ky="0" algn="b" rotWithShape="0" blurRad="44450" dist="217004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>
                <a:solidFill>
                  <a:srgbClr val="2F2B20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44450" dist="217004" dir="7680000">
                    <a:srgbClr val="000000">
                      <a:alpha val="32000"/>
                    </a:srgbClr>
                  </a:outerShdw>
                </a:effectLst>
              </a:rPr>
              <a:t>¡Pero! Recuerda algo….!</a:t>
            </a:r>
          </a:p>
        </p:txBody>
      </p:sp>
      <p:sp>
        <p:nvSpPr>
          <p:cNvPr id="191" name=". . . Pero sabe, que sobre todas estas cosas te juzgará Dios…"/>
          <p:cNvSpPr txBox="1"/>
          <p:nvPr/>
        </p:nvSpPr>
        <p:spPr>
          <a:xfrm>
            <a:off x="4265949" y="1865919"/>
            <a:ext cx="4572001" cy="409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. . . P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ero sabe, que sobre todas estas cosas te juzgará Dios…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95" y="1050288"/>
            <a:ext cx="4191001" cy="4191001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97" name="Eclesiastés 11:10…"/>
          <p:cNvSpPr txBox="1"/>
          <p:nvPr/>
        </p:nvSpPr>
        <p:spPr>
          <a:xfrm>
            <a:off x="4170470" y="1096713"/>
            <a:ext cx="4724401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Eclesiastés 11:10</a:t>
            </a:r>
            <a:b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Quita, pues, de tu corazón el enojo, y aparta de tu carne el mal; porque la adolescencia y la juventud son vanidad. </a:t>
            </a:r>
          </a:p>
        </p:txBody>
      </p:sp>
      <p:sp>
        <p:nvSpPr>
          <p:cNvPr id="198" name="Un buen  Consejo a Jóvenes"/>
          <p:cNvSpPr txBox="1"/>
          <p:nvPr/>
        </p:nvSpPr>
        <p:spPr>
          <a:xfrm>
            <a:off x="76200" y="76200"/>
            <a:ext cx="882699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9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Un buen  Consejo a Jóvenes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03" name="Antes que vengan los días malos – (12:1,2)…"/>
          <p:cNvSpPr txBox="1"/>
          <p:nvPr/>
        </p:nvSpPr>
        <p:spPr>
          <a:xfrm>
            <a:off x="3940826" y="1678492"/>
            <a:ext cx="5034454" cy="461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Antes que vengan los días malos – (12:1,2)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La fuerza se acabe Ecl (12:3)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704850" indent="-7048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7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Antes que todo se haga mas difícil – Ecla (12:4)</a:t>
            </a:r>
          </a:p>
        </p:txBody>
      </p:sp>
      <p:sp>
        <p:nvSpPr>
          <p:cNvPr id="204" name="Piensa en lo que Viene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Piensa en lo que Viene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91514" y="1010443"/>
            <a:ext cx="642937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blind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606D8002-2F9E-4402-97A7-4AF26082C1E4-L0-001.jpeg" descr="606D8002-2F9E-4402-97A7-4AF26082C1E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783" y="349530"/>
            <a:ext cx="4489097" cy="6158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0B8C7434-5ECD-4077-98BC-8017DA9A4241-L0-001.jpeg" descr="0B8C7434-5ECD-4077-98BC-8017DA9A424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4894" y="362714"/>
            <a:ext cx="4599430" cy="6132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 isContent="0" isInverted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154931D5-C6DC-44BC-B2B7-38D3AC36145C-L0-001.jpeg" descr="154931D5-C6DC-44BC-B2B7-38D3AC36145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4646" y="-2479744"/>
            <a:ext cx="8863117" cy="11817488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an Rafael Sep/2022"/>
          <p:cNvSpPr txBox="1"/>
          <p:nvPr/>
        </p:nvSpPr>
        <p:spPr>
          <a:xfrm>
            <a:off x="1057653" y="-16863"/>
            <a:ext cx="7438391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300"/>
            </a:lvl1pPr>
          </a:lstStyle>
          <a:p>
            <a:pPr/>
            <a:r>
              <a:t>San Rafael Sep/2022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16" name="Rectangle"/>
          <p:cNvSpPr txBox="1"/>
          <p:nvPr/>
        </p:nvSpPr>
        <p:spPr>
          <a:xfrm>
            <a:off x="228600" y="999530"/>
            <a:ext cx="8610600" cy="6006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>
              <a:defRPr sz="1500"/>
            </a:pPr>
          </a:p>
        </p:txBody>
      </p:sp>
      <p:sp>
        <p:nvSpPr>
          <p:cNvPr id="217" name="Todo en este Mundo es VANIDAD! – Ecl 12:6-12…"/>
          <p:cNvSpPr txBox="1"/>
          <p:nvPr/>
        </p:nvSpPr>
        <p:spPr>
          <a:xfrm>
            <a:off x="2541177" y="1050073"/>
            <a:ext cx="6777956" cy="514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8650" indent="-62865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 en este Mundo es VANIDAD! – Ecl 12:6-12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La vida pronto PASA – Ecl (12:6,7; Stg 4:14-17)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Tu cuerpo volverá al polvo y tu espíritu volverá a Dios – (12:7; Luc 16:19-31)Rico y Lázaro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295400" indent="-8382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33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 DEBAJO  del sol es vanidad – (12:8)</a:t>
            </a:r>
          </a:p>
        </p:txBody>
      </p:sp>
      <p:pic>
        <p:nvPicPr>
          <p:cNvPr id="218" name="image12.png" descr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48250" y="2010193"/>
            <a:ext cx="3810001" cy="4191001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219" name="¡Piensa en lo que si vale!"/>
          <p:cNvSpPr txBox="1"/>
          <p:nvPr/>
        </p:nvSpPr>
        <p:spPr>
          <a:xfrm>
            <a:off x="158505" y="163809"/>
            <a:ext cx="8826991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600">
                <a:solidFill>
                  <a:srgbClr val="FFFFFF"/>
                </a:solidFill>
              </a:defRPr>
            </a:pPr>
            <a:r>
              <a:t>¡</a:t>
            </a: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Piensa en lo que si vale!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24" name="Como eres y Como Serás, es tu Decisión"/>
          <p:cNvSpPr txBox="1"/>
          <p:nvPr/>
        </p:nvSpPr>
        <p:spPr>
          <a:xfrm>
            <a:off x="228600" y="999530"/>
            <a:ext cx="8610600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740663">
              <a:defRPr sz="3807">
                <a:solidFill>
                  <a:srgbClr val="FFFFFF"/>
                </a:solidFill>
                <a:effectLst>
                  <a:outerShdw sx="100000" sy="100000" kx="0" ky="0" algn="b" rotWithShape="0" blurRad="51435" dist="251105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 sz="1215">
                <a:solidFill>
                  <a:srgbClr val="2F2B20"/>
                </a:solidFill>
                <a:effectLst/>
              </a:defRPr>
            </a:pPr>
            <a:r>
              <a:rPr sz="3807">
                <a:solidFill>
                  <a:srgbClr val="FFFFFF"/>
                </a:solidFill>
                <a:effectLst>
                  <a:outerShdw sx="100000" sy="100000" kx="0" ky="0" algn="b" rotWithShape="0" blurRad="51435" dist="251105" dir="7680000">
                    <a:srgbClr val="000000">
                      <a:alpha val="32000"/>
                    </a:srgbClr>
                  </a:outerShdw>
                </a:effectLst>
              </a:rPr>
              <a:t>Como eres y Como Serás, es tu Decisión  </a:t>
            </a:r>
          </a:p>
        </p:txBody>
      </p:sp>
      <p:sp>
        <p:nvSpPr>
          <p:cNvPr id="225" name="Buscar a Dios es una decisión– Ecl. 12:1…"/>
          <p:cNvSpPr txBox="1"/>
          <p:nvPr/>
        </p:nvSpPr>
        <p:spPr>
          <a:xfrm>
            <a:off x="3962398" y="1923395"/>
            <a:ext cx="5034455" cy="374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Buscar a Dios es una decisión– Ecl. 12:1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Obedecer a los Padres es una decisión – Efesios 6:1-3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Tu decides tus Amigos–           1 Cor. 15:33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495300" indent="-4953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 Tu decides lo que te gusta y lo qué no te gusta y–               Mar 12:29-31; Col 3:1,2</a:t>
            </a:r>
          </a:p>
        </p:txBody>
      </p:sp>
      <p:pic>
        <p:nvPicPr>
          <p:cNvPr id="226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312" y="2133600"/>
            <a:ext cx="3810001" cy="4191000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227" name="Recuerda de tu Creador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Double-click to edit"/>
          <p:cNvSpPr txBox="1"/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" y="0"/>
            <a:ext cx="9144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233" name="Eclesiastés  11:9-12:14"/>
          <p:cNvSpPr txBox="1"/>
          <p:nvPr/>
        </p:nvSpPr>
        <p:spPr>
          <a:xfrm>
            <a:off x="5257800" y="6243935"/>
            <a:ext cx="308317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Eclesiastés </a:t>
            </a:r>
            <a:r>
              <a:rPr sz="2800">
                <a:solidFill>
                  <a:srgbClr val="000000"/>
                </a:solidFill>
              </a:rPr>
              <a:t> 11:9-12:14</a:t>
            </a:r>
          </a:p>
        </p:txBody>
      </p:sp>
      <p:sp>
        <p:nvSpPr>
          <p:cNvPr id="234" name="!Escuchen a Dios!…"/>
          <p:cNvSpPr txBox="1"/>
          <p:nvPr/>
        </p:nvSpPr>
        <p:spPr>
          <a:xfrm>
            <a:off x="533400" y="4343400"/>
            <a:ext cx="8153400" cy="1971040"/>
          </a:xfrm>
          <a:prstGeom prst="rect">
            <a:avLst/>
          </a:prstGeom>
          <a:solidFill>
            <a:srgbClr val="E4E0A7">
              <a:alpha val="7607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!Escuchen a Dios!</a:t>
            </a:r>
            <a:endParaRPr b="1"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Escuchen a sus Padres!</a:t>
            </a:r>
            <a:endParaRPr b="1"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Escuchen los consejos que Dios nos da en la iglesia !</a:t>
            </a:r>
          </a:p>
        </p:txBody>
      </p:sp>
      <p:sp>
        <p:nvSpPr>
          <p:cNvPr id="235" name="En los Días de tu Juventud"/>
          <p:cNvSpPr txBox="1"/>
          <p:nvPr/>
        </p:nvSpPr>
        <p:spPr>
          <a:xfrm>
            <a:off x="1197964" y="999530"/>
            <a:ext cx="6713411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676655">
              <a:defRPr sz="4070">
                <a:solidFill>
                  <a:srgbClr val="000000"/>
                </a:solidFill>
                <a:effectLst>
                  <a:outerShdw sx="100000" sy="100000" kx="0" ky="0" algn="b" rotWithShape="0" blurRad="46990" dist="229405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sx="100000" sy="100000" kx="0" ky="0" algn="b" rotWithShape="0" blurRad="46990" dist="229405" dir="7680000">
                    <a:srgbClr val="000000">
                      <a:alpha val="32000"/>
                    </a:srgbClr>
                  </a:outerShdw>
                </a:effectLst>
              </a:rPr>
              <a:t>En los Días de tu Juventud</a:t>
            </a:r>
          </a:p>
        </p:txBody>
      </p:sp>
      <p:sp>
        <p:nvSpPr>
          <p:cNvPr id="236" name="Recuerda de tu Creador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proverbios 2:1-4 1Hijo mío, si recibieres mis palabras, y mis mandamientos atesorares dentro de ti,    de manera que inclines tu oído a la sabiduría, y apliques tu corazón a la prudencia;…"/>
          <p:cNvSpPr txBox="1"/>
          <p:nvPr/>
        </p:nvSpPr>
        <p:spPr>
          <a:xfrm>
            <a:off x="1066800" y="539888"/>
            <a:ext cx="6858000" cy="479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 2:1-4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baseline="30000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1</a:t>
            </a:r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Hijo mío, si recibieres mis palabras, y mis mandamientos atesorares dentro de ti,    de manera que inclines tu oído a la sabiduría, y apliques tu corazón a la prudencia;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   Si clamares a la inteligencia, y a la prudencia alzares tu voz;Si como a la plata la buscares, y la procurares como a tesoros escondidos;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Proverbios2:5-7 Entonces entenderás el temor de Jehová, y hallarás el conocimiento de Dios.Porque Jehová da la sabiduría, y de su boca viene el conocimiento y la inteligencia.    Él reserva la sana sabiduría para los rectos; es escudo a los que caminan r"/>
          <p:cNvSpPr txBox="1"/>
          <p:nvPr/>
        </p:nvSpPr>
        <p:spPr>
          <a:xfrm>
            <a:off x="1066800" y="539888"/>
            <a:ext cx="6858000" cy="462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Proverbios2:5-7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sz="34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Entonces entenderás el temor de Jehová, y hallarás el conocimiento de Dios.Porque Jehová da la sabiduría, y de su boca viene el conocimiento y la inteligencia.    Él reserva la sana sabiduría para los rectos; es escudo a los que caminan rectamente.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l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2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200" y="1066102"/>
            <a:ext cx="9144001" cy="586740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Eclesiastes 11:9-10  Alégrate, joven, en tu juventud, y tome placer tu corazón en los días de tu adolescencia; y anda en los caminos de tu corazón y en la vista de tus ojos; pero sabe, que sobre todas estas cosas te juzgará Dios.   Quita, pues, de tu cor"/>
          <p:cNvSpPr txBox="1"/>
          <p:nvPr/>
        </p:nvSpPr>
        <p:spPr>
          <a:xfrm>
            <a:off x="1143000" y="1371600"/>
            <a:ext cx="6705600" cy="415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Eclesiastes 11:9-10 </a:t>
            </a:r>
            <a:br>
              <a:rPr b="1"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Alégrate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, joven, en tu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juventud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, y tome placer tu corazón en los días de tu adolescencia; y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anda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en los caminos de tu corazón y en la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vista de tus ojos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; </a:t>
            </a:r>
            <a:r>
              <a:rPr b="1" i="1" sz="2800">
                <a:solidFill>
                  <a:srgbClr val="B51A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pero sabe,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 que sobre todas estas cosas te juzgará Dios.   Quita, pues, de tu corazón el enojo, y aparta de tu carne el mal; porque la adolescencia y la juventud son vanidad</a:t>
            </a:r>
            <a:r>
              <a:rPr sz="28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22" name="image5.pdf" descr="image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9111" y="2118181"/>
            <a:ext cx="1355637" cy="25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6.pdf" descr="image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7969" y="2914997"/>
            <a:ext cx="1058462" cy="263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7.pdf" descr="image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22178" y="3368499"/>
            <a:ext cx="1309321" cy="161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8.pdf" descr="image8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95640" y="4128480"/>
            <a:ext cx="1086841" cy="22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9.pdf" descr="image9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61319" y="4591439"/>
            <a:ext cx="1875241" cy="153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uerda de tu Creador"/>
          <p:cNvSpPr txBox="1"/>
          <p:nvPr/>
        </p:nvSpPr>
        <p:spPr>
          <a:xfrm>
            <a:off x="76200" y="76200"/>
            <a:ext cx="883920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3"/>
      <p:bldP build="whole" bldLvl="1" animBg="1" rev="0" advAuto="0" spid="122" grpId="1"/>
      <p:bldP build="whole" bldLvl="1" animBg="1" rev="0" advAuto="0" spid="125" grpId="4"/>
      <p:bldP build="whole" bldLvl="1" animBg="1" rev="0" advAuto="0" spid="126" grpId="5"/>
      <p:bldP build="whole" bldLvl="1" animBg="1" rev="0" advAuto="0" spid="12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Proverbios2:8-11 Él guarda las veredas del juicio, y preserva el camino de sus santos.…"/>
          <p:cNvSpPr txBox="1"/>
          <p:nvPr/>
        </p:nvSpPr>
        <p:spPr>
          <a:xfrm>
            <a:off x="1066800" y="539888"/>
            <a:ext cx="6858000" cy="52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Proverbios2:8-11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</a:br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Él guarda las veredas del juicio, y preserva el camino de sus santos.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Entonces entenderás justicia, juicio, y equidad, y todo buen camino.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  <a:p>
            <a:pPr algn="ctr"/>
            <a:r>
              <a:rPr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Cuando la sabiduría entrare en tu corazón, y el conocimiento fuere dulce a tu alma,la discreción te guardará, te preservará la inteligencia,</a:t>
            </a:r>
            <a:endParaRPr sz="3200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508" y="-1"/>
            <a:ext cx="9144001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Eclesiastés 12:13-14"/>
          <p:cNvSpPr txBox="1"/>
          <p:nvPr/>
        </p:nvSpPr>
        <p:spPr>
          <a:xfrm>
            <a:off x="840292" y="356525"/>
            <a:ext cx="6858001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4900"/>
            </a:lvl1pPr>
          </a:lstStyle>
          <a:p>
            <a:pPr/>
            <a:r>
              <a:t>Eclesiastés 12:13-14</a:t>
            </a:r>
            <a:endParaRPr b="1">
              <a:solidFill>
                <a:srgbClr val="000000"/>
              </a:solidFill>
              <a:effectLst>
                <a:outerShdw sx="100000" sy="100000" kx="0" ky="0" algn="b" rotWithShape="0" blurRad="63500" dist="310007" dir="7680000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251" name="El fin de todo el discurso oído es éste: Teme a Dios, y guarda sus mandamientos; porque esto es el todo del hombre.Porque Dios traerá toda obra a juicio, juntamente con toda cosa encubierta, ya sea buena o sea mala"/>
          <p:cNvSpPr txBox="1"/>
          <p:nvPr/>
        </p:nvSpPr>
        <p:spPr>
          <a:xfrm>
            <a:off x="798575" y="1168214"/>
            <a:ext cx="7093835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400"/>
            </a:lvl1pPr>
          </a:lstStyle>
          <a:p>
            <a:pPr/>
            <a:r>
              <a:t>  El fin de todo el discurso oído es éste: Teme a Dios, y guarda sus mandamientos; porque esto es el todo del hombre.Porque Dios traerá toda obra a juicio, juntamente con toda cosa encubierta, ya sea buena o sea mala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EFFC6A7F-2E67-4B4B-9867-5CD73EBA4FAB-L0-001.jpeg" descr="EFFC6A7F-2E67-4B4B-9867-5CD73EBA4FA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604" y="107403"/>
            <a:ext cx="512233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33" name="¡¡ Regocíjate en lo Permitido !"/>
          <p:cNvSpPr txBox="1"/>
          <p:nvPr/>
        </p:nvSpPr>
        <p:spPr>
          <a:xfrm>
            <a:off x="184014" y="234044"/>
            <a:ext cx="9067801" cy="753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defTabSz="795527">
              <a:defRPr sz="1653"/>
            </a:pPr>
            <a:r>
              <a:t>¡</a:t>
            </a:r>
            <a:r>
              <a:rPr sz="5133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rPr>
              <a:t>¡ Regocíjate en lo Permitido !</a:t>
            </a:r>
          </a:p>
        </p:txBody>
      </p:sp>
      <p:sp>
        <p:nvSpPr>
          <p:cNvPr id="134" name="Los jóvenes no tienen porque envolverse en el “PECADO”  para REGOCIJARSE!!!!!!!!…"/>
          <p:cNvSpPr txBox="1"/>
          <p:nvPr/>
        </p:nvSpPr>
        <p:spPr>
          <a:xfrm>
            <a:off x="2840927" y="1290164"/>
            <a:ext cx="6111466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marL="1104900" indent="-6477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b="1" sz="34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Los jóvenes no tienen porque envolverse en el “PECADO”  para REGOCIJARSE!!!!!!!! </a:t>
            </a:r>
            <a:endParaRPr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 marL="1104900" indent="-64770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b="1" sz="3400"/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UNA VERDAD! –                     la buena vida y felicidad, se encuentra “SOLO” sirviendo a nuestro Dios!!!!!!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3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90600"/>
            <a:ext cx="9144000" cy="5867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Eclesiastes 12:1-14  Acuérdate de tu Creador en los días de tu juventud, antes que vengan los días malos, y lleguen los años de los cuales digas:       No tengo en ellos contentamiento antes que se oscurezca el sol, y la luz, y la luna y las estrellas, y"/>
          <p:cNvSpPr txBox="1"/>
          <p:nvPr/>
        </p:nvSpPr>
        <p:spPr>
          <a:xfrm>
            <a:off x="1066800" y="1371600"/>
            <a:ext cx="6858000" cy="413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Eclesiastes 12:1-14 </a:t>
            </a:r>
            <a:br>
              <a:rPr b="1" sz="32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</a:br>
            <a:r>
              <a:rPr sz="3000">
                <a:solidFill>
                  <a:srgbClr val="000000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rPr>
              <a:t>Acuérdate de tu Creador en los días de tu juventud, antes que vengan los días malos, y lleguen los años de los cuales digas:       No tengo en ellos contentamiento antes que se oscurezca el sol, y la luz, y la luna y las estrellas, y vuelvan las nubes tras la lluvia</a:t>
            </a:r>
          </a:p>
        </p:txBody>
      </p:sp>
      <p:pic>
        <p:nvPicPr>
          <p:cNvPr id="141" name="image10.pdf" descr="image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327" y="2220981"/>
            <a:ext cx="2423881" cy="20448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uerda de tu Creador"/>
          <p:cNvSpPr txBox="1"/>
          <p:nvPr/>
        </p:nvSpPr>
        <p:spPr>
          <a:xfrm>
            <a:off x="76200" y="76200"/>
            <a:ext cx="8598524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59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4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7790" y="1108430"/>
            <a:ext cx="5279510" cy="485656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Aprovecha tu juventud para construir buenos fundamentos que te ayudaran en el resto de tu vida–…"/>
          <p:cNvSpPr txBox="1"/>
          <p:nvPr/>
        </p:nvSpPr>
        <p:spPr>
          <a:xfrm>
            <a:off x="3951612" y="1139189"/>
            <a:ext cx="5142314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5800" indent="-6858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Aprovecha tu juventud para construir buenos fundamentos que te ayudaran en el resto de tu vida–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685800" indent="-6858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Porque algún día en el futuro cosecharas lo que hoy has sembrado –              Gal. 6:7-9 </a:t>
            </a:r>
          </a:p>
        </p:txBody>
      </p:sp>
      <p:sp>
        <p:nvSpPr>
          <p:cNvPr id="149" name="¡Se Inteligente!"/>
          <p:cNvSpPr txBox="1"/>
          <p:nvPr/>
        </p:nvSpPr>
        <p:spPr>
          <a:xfrm>
            <a:off x="1487268" y="128461"/>
            <a:ext cx="8826991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¡Se Inteligente!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54" name="En los Días de tu Juventud"/>
          <p:cNvSpPr txBox="1"/>
          <p:nvPr/>
        </p:nvSpPr>
        <p:spPr>
          <a:xfrm>
            <a:off x="1197964" y="999530"/>
            <a:ext cx="6713411" cy="60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795527">
              <a:defRPr sz="4089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defRPr>
            </a:lvl1pPr>
          </a:lstStyle>
          <a:p>
            <a:pPr>
              <a:defRPr sz="1305">
                <a:solidFill>
                  <a:srgbClr val="2F2B20"/>
                </a:solidFill>
                <a:effectLst/>
              </a:defRPr>
            </a:pPr>
            <a:r>
              <a:rPr sz="4089">
                <a:solidFill>
                  <a:srgbClr val="FFFFFF"/>
                </a:solidFill>
                <a:effectLst>
                  <a:outerShdw sx="100000" sy="100000" kx="0" ky="0" algn="b" rotWithShape="0" blurRad="55245" dist="269706" dir="7680000">
                    <a:srgbClr val="000000">
                      <a:alpha val="32000"/>
                    </a:srgbClr>
                  </a:outerShdw>
                </a:effectLst>
              </a:rPr>
              <a:t>En los Días de tu Juventud</a:t>
            </a:r>
          </a:p>
        </p:txBody>
      </p:sp>
      <p:sp>
        <p:nvSpPr>
          <p:cNvPr id="155" name="Todos estamos construyendo nuestra vida, sus decisiones hoy determinaran la CALIDAD de su vida futura –…"/>
          <p:cNvSpPr txBox="1"/>
          <p:nvPr/>
        </p:nvSpPr>
        <p:spPr>
          <a:xfrm>
            <a:off x="2588948" y="2947610"/>
            <a:ext cx="6558910" cy="34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Todos estamos construyendo nuestra vida, sus decisiones hoy determinaran la CALIDAD de su vida futura –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Sus decisiones afectaran su vida y la de los demás!   Positivamente o negativamente </a:t>
            </a:r>
          </a:p>
        </p:txBody>
      </p:sp>
      <p:pic>
        <p:nvPicPr>
          <p:cNvPr id="15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43" y="2798453"/>
            <a:ext cx="2556494" cy="2556494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157" name="¡¡Decisiones equivocadas;…"/>
          <p:cNvSpPr txBox="1"/>
          <p:nvPr/>
        </p:nvSpPr>
        <p:spPr>
          <a:xfrm>
            <a:off x="3694305" y="1568210"/>
            <a:ext cx="5872652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b="1" sz="3200">
                <a:solidFill>
                  <a:srgbClr val="F2F1E2"/>
                </a:solidFill>
                <a:effectLst>
                  <a:outerShdw sx="100000" sy="100000" kx="0" ky="0" algn="b" rotWithShape="0" blurRad="76200" dist="40000" dir="5040000">
                    <a:srgbClr val="000000">
                      <a:alpha val="30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¡¡Decisiones equivocadas; </a:t>
            </a:r>
            <a:endParaRPr b="1" sz="3200">
              <a:solidFill>
                <a:srgbClr val="F2F1E2"/>
              </a:solidFill>
              <a:effectLst>
                <a:outerShdw sx="100000" sy="100000" kx="0" ky="0" algn="b" rotWithShape="0" blurRad="76200" dist="40000" dir="5040000">
                  <a:srgbClr val="000000">
                    <a:alpha val="30000"/>
                  </a:srgbClr>
                </a:outerShdw>
              </a:effectLst>
              <a:latin typeface="Dominican Small Caps"/>
              <a:ea typeface="Dominican Small Caps"/>
              <a:cs typeface="Dominican Small Caps"/>
              <a:sym typeface="Dominican Small Caps"/>
            </a:endParaRPr>
          </a:p>
          <a:p>
            <a:pPr algn="ctr"/>
            <a:r>
              <a:rPr b="1" sz="3200">
                <a:solidFill>
                  <a:srgbClr val="F2F1E2"/>
                </a:solidFill>
                <a:effectLst>
                  <a:outerShdw sx="100000" sy="100000" kx="0" ky="0" algn="b" rotWithShape="0" blurRad="76200" dist="40000" dir="5040000">
                    <a:srgbClr val="000000">
                      <a:alpha val="30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te pueden hace la vida DIFICIL!!</a:t>
            </a:r>
          </a:p>
        </p:txBody>
      </p:sp>
      <p:sp>
        <p:nvSpPr>
          <p:cNvPr id="158" name="Sea Sabio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Sea Sabio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p" bldLvl="5" animBg="1" rev="0" advAuto="0" spid="15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63" name="Recuerda de tu Creador"/>
          <p:cNvSpPr txBox="1"/>
          <p:nvPr/>
        </p:nvSpPr>
        <p:spPr>
          <a:xfrm>
            <a:off x="76200" y="76200"/>
            <a:ext cx="8742497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>
              <a:defRPr b="0"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rPr>
              <a:t>Recuerda de tu Creador</a:t>
            </a:r>
          </a:p>
        </p:txBody>
      </p:sp>
      <p:pic>
        <p:nvPicPr>
          <p:cNvPr id="164" name="3032B6E8-1D70-42E3-A587-5289BF621536-L0-001.jpeg" descr="3032B6E8-1D70-42E3-A587-5289BF62153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7099" y="2200130"/>
            <a:ext cx="4964724" cy="3708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8333" y="879934"/>
            <a:ext cx="323360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0404" y="2118163"/>
            <a:ext cx="9144001" cy="661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estros jóvenes enfrentan muchos peligros y Tentaciones:…"/>
          <p:cNvSpPr txBox="1"/>
          <p:nvPr/>
        </p:nvSpPr>
        <p:spPr>
          <a:xfrm>
            <a:off x="3775973" y="1926414"/>
            <a:ext cx="5444325" cy="451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609600" indent="-6096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defRPr>
            </a:lvl1pPr>
            <a:lvl2pPr marL="1009650" indent="-552450">
              <a:spcBef>
                <a:spcPts val="600"/>
              </a:spcBef>
              <a:buClr>
                <a:srgbClr val="C0BA71"/>
              </a:buClr>
              <a:buSzPct val="100000"/>
              <a:buFont typeface="Wingdings-Regular"/>
              <a:buChar char="❖"/>
              <a:defRPr sz="29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defRPr>
            </a:lvl2pPr>
          </a:lstStyle>
          <a:p>
            <a:pPr>
              <a:defRPr sz="1800">
                <a:solidFill>
                  <a:srgbClr val="2F2B2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Nuestros jóvenes enfrentan muchos peligros y Tentaciones: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2F2B20"/>
                </a:solidFill>
                <a:effectLst/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Amistades mundanas, entretenimiento, TV, Películas, alcohol, drogas, sexo antes del matrimonio, pornografía, violencia, falta de respeto a padres y autoridad. . </a:t>
            </a:r>
          </a:p>
        </p:txBody>
      </p:sp>
      <p:sp>
        <p:nvSpPr>
          <p:cNvPr id="168" name="En los Días de tu juventud"/>
          <p:cNvSpPr txBox="1"/>
          <p:nvPr/>
        </p:nvSpPr>
        <p:spPr>
          <a:xfrm>
            <a:off x="1054617" y="993098"/>
            <a:ext cx="646145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48640">
              <a:defRPr sz="4320">
                <a:solidFill>
                  <a:srgbClr val="FFFFFF"/>
                </a:solidFill>
                <a:effectLst>
                  <a:outerShdw sx="100000" sy="100000" kx="0" ky="0" algn="b" rotWithShape="0" blurRad="3810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defRPr>
            </a:lvl1pPr>
          </a:lstStyle>
          <a:p>
            <a:pPr>
              <a:defRPr sz="144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4320">
                <a:solidFill>
                  <a:srgbClr val="FFFFFF"/>
                </a:solidFill>
                <a:effectLst>
                  <a:outerShdw sx="100000" sy="100000" kx="0" ky="0" algn="b" rotWithShape="0" blurRad="38100" dist="0" dir="3600000">
                    <a:srgbClr val="000000">
                      <a:alpha val="70000"/>
                    </a:srgbClr>
                  </a:outerShdw>
                </a:effectLst>
                <a:latin typeface="Amazone BT"/>
                <a:ea typeface="Amazone BT"/>
                <a:cs typeface="Amazone BT"/>
                <a:sym typeface="Amazone BT"/>
              </a:rPr>
              <a:t>En los Días de tu juventud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44" y="-74448"/>
            <a:ext cx="9080501" cy="678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sp>
        <p:nvSpPr>
          <p:cNvPr id="174" name="Sirva a Dios como Samuel – 1 Sam 2:18…"/>
          <p:cNvSpPr txBox="1"/>
          <p:nvPr/>
        </p:nvSpPr>
        <p:spPr>
          <a:xfrm>
            <a:off x="-13738" y="1124432"/>
            <a:ext cx="9006866" cy="413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Sirva a Dios como Samuel – 1 Sam 2:18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Confíe en Dios como David – 1 Sam 17:33-37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Pida sabiduría como Solomon - 1 Rey 3:7-10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Este FIRME ante la tentación como, Jose &amp; Daniel - Genesis 39:1-13; Daniel 1:8 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Sea valiente como:                                Sadrac,Mesac y Abednego - Daniel 3</a:t>
            </a:r>
            <a:endParaRPr sz="2800">
              <a:effectLst>
                <a:outerShdw sx="100000" sy="100000" kx="0" ky="0" algn="b" rotWithShape="0" blurRad="63500" dist="0" dir="3600000">
                  <a:srgbClr val="000000">
                    <a:alpha val="70000"/>
                  </a:srgbClr>
                </a:outerShdw>
              </a:effectLst>
            </a:endParaRPr>
          </a:p>
          <a:p>
            <a:pPr marL="533400" indent="-533400">
              <a:spcBef>
                <a:spcPts val="600"/>
              </a:spcBef>
              <a:buClr>
                <a:srgbClr val="C0BA71"/>
              </a:buClr>
              <a:buSzPct val="100000"/>
              <a:buChar char="✦"/>
              <a:defRPr>
                <a:solidFill>
                  <a:srgbClr val="FEFB41"/>
                </a:solidFill>
              </a:defRPr>
            </a:pPr>
            <a:r>
              <a:rPr sz="2800"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</a:rPr>
              <a:t>Busque a Dios en su juventud  como Josias -             2 crónicas 34:1-3 </a:t>
            </a:r>
          </a:p>
        </p:txBody>
      </p:sp>
      <p:sp>
        <p:nvSpPr>
          <p:cNvPr id="175" name="Tu Puedes ser"/>
          <p:cNvSpPr txBox="1"/>
          <p:nvPr/>
        </p:nvSpPr>
        <p:spPr>
          <a:xfrm>
            <a:off x="83238" y="5285784"/>
            <a:ext cx="8222820" cy="101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b="1" sz="5600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>
              <a:defRPr b="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Tu Puedes ser                  </a:t>
            </a:r>
          </a:p>
        </p:txBody>
      </p:sp>
      <p:sp>
        <p:nvSpPr>
          <p:cNvPr id="176" name="Mire el Ejemplo de otros"/>
          <p:cNvSpPr txBox="1"/>
          <p:nvPr/>
        </p:nvSpPr>
        <p:spPr>
          <a:xfrm>
            <a:off x="76200" y="76200"/>
            <a:ext cx="8826990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Mire el Ejemplo de otros</a:t>
            </a:r>
          </a:p>
        </p:txBody>
      </p:sp>
      <p:sp>
        <p:nvSpPr>
          <p:cNvPr id="177" name="“Exitoso”"/>
          <p:cNvSpPr txBox="1"/>
          <p:nvPr/>
        </p:nvSpPr>
        <p:spPr>
          <a:xfrm>
            <a:off x="4796815" y="5079802"/>
            <a:ext cx="4438326" cy="122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7400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pPr>
              <a:defRPr b="0">
                <a:solidFill>
                  <a:srgbClr val="2F2B2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EDEAC4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rPr>
              <a:t>“Exitoso”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3"/>
      <p:bldP build="p" bldLvl="5" animBg="1" rev="0" advAuto="0" spid="174" grpId="1"/>
      <p:bldP build="whole" bldLvl="1" animBg="1" rev="0" advAuto="0" spid="17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7010400" y="6332855"/>
            <a:ext cx="2133600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/>
            <a:fld id="{86CB4B4D-7CA3-9044-876B-883B54F8677D}" type="slidenum"/>
          </a:p>
        </p:txBody>
      </p:sp>
      <p:pic>
        <p:nvPicPr>
          <p:cNvPr id="182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15523" y="549021"/>
            <a:ext cx="619229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En tu adolescencia…"/>
          <p:cNvSpPr txBox="1"/>
          <p:nvPr/>
        </p:nvSpPr>
        <p:spPr>
          <a:xfrm>
            <a:off x="3918561" y="1384570"/>
            <a:ext cx="5025253" cy="448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adolescencia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Educación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Con novias o novios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Con quien te casaras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 casa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 Profesión 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tus amistades</a:t>
            </a:r>
            <a:endParaRPr b="1">
              <a:solidFill>
                <a:srgbClr val="FFFFFF"/>
              </a:solidFill>
              <a:effectLst>
                <a:outerShdw sx="100000" sy="100000" kx="0" ky="0" algn="b" rotWithShape="0" blurRad="38100" dist="38100" dir="2700000">
                  <a:srgbClr val="000000"/>
                </a:outerShdw>
              </a:effectLst>
            </a:endParaRPr>
          </a:p>
          <a:p>
            <a:pPr marL="838200" indent="-838200">
              <a:spcBef>
                <a:spcPts val="600"/>
              </a:spcBef>
              <a:buClr>
                <a:srgbClr val="FFFF66"/>
              </a:buClr>
              <a:buSzPct val="100000"/>
              <a:buFont typeface="Helvetica"/>
              <a:buChar char="•"/>
              <a:defRPr sz="3300"/>
            </a:pPr>
            <a:r>
              <a:rPr b="1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rPr>
              <a:t>En tus diversiones</a:t>
            </a:r>
          </a:p>
        </p:txBody>
      </p:sp>
      <p:sp>
        <p:nvSpPr>
          <p:cNvPr id="184" name="Tienes la Libertad de escoger"/>
          <p:cNvSpPr txBox="1"/>
          <p:nvPr/>
        </p:nvSpPr>
        <p:spPr>
          <a:xfrm>
            <a:off x="184014" y="184015"/>
            <a:ext cx="8924025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Dominican Small Caps"/>
                <a:ea typeface="Dominican Small Caps"/>
                <a:cs typeface="Dominican Small Caps"/>
                <a:sym typeface="Dominican Small Caps"/>
              </a:defRPr>
            </a:lvl1pPr>
          </a:lstStyle>
          <a:p>
            <a:pPr/>
            <a:r>
              <a:t>Tienes la Libertad de escoger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2F2B2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F2B2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