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" name="Shape 2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None/>
            </a:lvl1pPr>
            <a:lvl2pPr marL="0" indent="457200" algn="ctr">
              <a:buSzTx/>
              <a:buNone/>
            </a:lvl2pPr>
            <a:lvl3pPr marL="0" indent="914400" algn="ctr">
              <a:buSzTx/>
              <a:buNone/>
            </a:lvl3pPr>
            <a:lvl4pPr marL="0" indent="1371600" algn="ctr">
              <a:buSzTx/>
              <a:buNone/>
            </a:lvl4pPr>
            <a:lvl5pPr marL="0" indent="1828800" algn="ctr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LA DECISION DE LOT"/>
          <p:cNvSpPr txBox="1"/>
          <p:nvPr>
            <p:ph type="ctrTitle"/>
          </p:nvPr>
        </p:nvSpPr>
        <p:spPr>
          <a:xfrm>
            <a:off x="685800" y="228600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LA DECISION DE LOT </a:t>
            </a:r>
          </a:p>
        </p:txBody>
      </p:sp>
      <p:sp>
        <p:nvSpPr>
          <p:cNvPr id="32" name="1. Ejemplos de hombres y mujeres en la Biblia nos enseñan grandes lecciones hoy día..."/>
          <p:cNvSpPr txBox="1"/>
          <p:nvPr>
            <p:ph type="subTitle" sz="quarter" idx="1"/>
          </p:nvPr>
        </p:nvSpPr>
        <p:spPr>
          <a:xfrm>
            <a:off x="1371600" y="1752600"/>
            <a:ext cx="6400800" cy="1752600"/>
          </a:xfrm>
          <a:prstGeom prst="rect">
            <a:avLst/>
          </a:prstGeom>
        </p:spPr>
        <p:txBody>
          <a:bodyPr/>
          <a:lstStyle/>
          <a:p>
            <a:pPr/>
            <a:r>
              <a:t>1. Ejemplos de hombres y mujeres en la Biblia nos enseñan grandes lecciones hoy día... </a:t>
            </a:r>
          </a:p>
        </p:txBody>
      </p:sp>
      <p:sp>
        <p:nvSpPr>
          <p:cNvPr id="33" name="De Abraham aprendemos su gran fe…"/>
          <p:cNvSpPr txBox="1"/>
          <p:nvPr/>
        </p:nvSpPr>
        <p:spPr>
          <a:xfrm>
            <a:off x="-1" y="3657600"/>
            <a:ext cx="8763002" cy="14878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AutoNum type="alphaLcPeriod" startAt="1"/>
              <a:defRPr sz="3200"/>
            </a:pPr>
            <a:r>
              <a:t>De Abraham aprendemos su gran fe</a:t>
            </a:r>
          </a:p>
          <a:p>
            <a:pPr marL="342900" indent="-342900">
              <a:buSzPct val="100000"/>
              <a:buAutoNum type="alphaLcPeriod" startAt="1"/>
              <a:defRPr sz="3200"/>
            </a:pPr>
            <a:r>
              <a:t>De José aprendemos la providencia de Dios </a:t>
            </a:r>
          </a:p>
          <a:p>
            <a:pPr marL="342900" indent="-342900">
              <a:buSzPct val="100000"/>
              <a:buAutoNum type="alphaLcPeriod" startAt="1"/>
              <a:defRPr sz="3200"/>
            </a:pPr>
            <a:r>
              <a:t>De Job aprendemos la Paciencia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3" grpId="3"/>
      <p:bldP build="whole" bldLvl="1" animBg="1" rev="0" advAuto="0" spid="31" grpId="1"/>
      <p:bldP build="p" bldLvl="1" animBg="1" rev="0" advAuto="0" spid="3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e Lot, también aprendemos lecciones muy importantes...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>
            <a:lvl1pPr defTabSz="841247">
              <a:defRPr sz="3680"/>
            </a:lvl1pPr>
          </a:lstStyle>
          <a:p>
            <a:pPr/>
            <a:r>
              <a:t>De Lot, también aprendemos lecciones muy importantes... </a:t>
            </a:r>
          </a:p>
        </p:txBody>
      </p:sp>
      <p:sp>
        <p:nvSpPr>
          <p:cNvPr id="36" name="a. Todos tenemos la libertad de hacer    decisiones en nuestra vid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•"/>
            </a:pPr>
            <a:r>
              <a:t>a. Todos tenemos la libertad de hacer    decisiones en nuestra vida</a:t>
            </a:r>
          </a:p>
          <a:p>
            <a:pPr>
              <a:buChar char="•"/>
            </a:pPr>
            <a:r>
              <a:t>b. La importancia de hacer las decisiones correctas</a:t>
            </a:r>
          </a:p>
        </p:txBody>
      </p:sp>
      <p:sp>
        <p:nvSpPr>
          <p:cNvPr id="37" name="En primer lugar miremos un poco en la vida de Lot, para después considerar su decisión y como le afecto en su vida...]"/>
          <p:cNvSpPr txBox="1"/>
          <p:nvPr/>
        </p:nvSpPr>
        <p:spPr>
          <a:xfrm>
            <a:off x="1600200" y="3886200"/>
            <a:ext cx="6721475" cy="19577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En primer lugar miremos un poco en la vida de Lot, para después considerar su decisión y como le afecto en su vida...]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5" grpId="1"/>
      <p:bldP build="p" bldLvl="1" animBg="1" rev="0" advAuto="0" spid="36" grpId="2"/>
      <p:bldP build="whole" bldLvl="1" animBg="1" rev="0" advAuto="0" spid="37" grpId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La Decisión de Lot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La Decisión de Lot</a:t>
            </a:r>
          </a:p>
        </p:txBody>
      </p:sp>
      <p:sp>
        <p:nvSpPr>
          <p:cNvPr id="40" name="EN GENESIS, SE DICE QUE LOT..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buChar char="•"/>
              <a:defRPr b="1" sz="2800"/>
            </a:pPr>
            <a:r>
              <a:t>EN GENESIS, SE DICE QUE LOT...</a:t>
            </a:r>
            <a:r>
              <a:rPr b="0"/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buNone/>
              <a:defRPr sz="2800"/>
            </a:pPr>
            <a:r>
              <a:t>  1. "Tomó, pues, Abram y Lot hijo de su hermano </a:t>
            </a:r>
            <a:r>
              <a:rPr b="1"/>
              <a:t>Gen 12:5; 13:1</a:t>
            </a:r>
            <a: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buNone/>
              <a:defRPr sz="2800"/>
            </a:pPr>
            <a:r>
              <a:t>2. Lot igual que Abram era muy rico - </a:t>
            </a:r>
            <a:r>
              <a:rPr b="1"/>
              <a:t>Gen 13:2-5</a:t>
            </a:r>
            <a:r>
              <a:t> a. A causa de su riqueza se vieron forzados a separarse - </a:t>
            </a:r>
            <a:r>
              <a:rPr b="1"/>
              <a:t>Gen 13:6-9</a:t>
            </a:r>
            <a: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buNone/>
              <a:defRPr sz="2800"/>
            </a:pPr>
            <a:r>
              <a:t>b. A Lot se le dio la oportunidad de escoger a donde quería ir... 1) Lot hizo una decisión que aparentemente era buena - </a:t>
            </a:r>
            <a:r>
              <a:rPr b="1"/>
              <a:t>Gen 13:10-12</a:t>
            </a:r>
            <a: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SzTx/>
              <a:buNone/>
              <a:defRPr sz="2800"/>
            </a:pPr>
            <a:r>
              <a:t>2) Demasiado tarde se dio cuenta que su decisión fue mala, resulto en aflicción y tentación !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0" grpId="2"/>
      <p:bldP build="whole" bldLvl="1" animBg="1" rev="0" advAuto="0" spid="3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OMO RESULTADO DE SU DECISION, LOT SUFRIO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>
            <a:lvl1pPr defTabSz="841247">
              <a:defRPr sz="3680"/>
            </a:lvl1pPr>
          </a:lstStyle>
          <a:p>
            <a:pPr/>
            <a:r>
              <a:t>COMO RESULTADO DE SU DECISION, LOT SUFRIO </a:t>
            </a:r>
          </a:p>
        </p:txBody>
      </p:sp>
      <p:sp>
        <p:nvSpPr>
          <p:cNvPr id="43" name="1. Se vio envuelto en una guerra Gen 14:11 2. Fue secuestrado Gen 14:12 3. Opresión  tormento de los de  Sodoma - 2 Pe 2:7-8;  Gen 19:1-1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Char char="•"/>
            </a:pPr>
            <a:r>
              <a:t>1. Se vio envuelto en una guerra </a:t>
            </a:r>
            <a:r>
              <a:rPr b="1"/>
              <a:t>Gen 14:11</a:t>
            </a:r>
            <a:r>
              <a:t> 2. Fue secuestrado </a:t>
            </a:r>
            <a:r>
              <a:rPr b="1"/>
              <a:t>Gen 14:12</a:t>
            </a:r>
            <a:r>
              <a:t> 3. Opresión  tormento de los de  Sodoma - </a:t>
            </a:r>
            <a:r>
              <a:rPr b="1"/>
              <a:t>2 Pe 2:7-8;</a:t>
            </a:r>
            <a:r>
              <a:t>  </a:t>
            </a:r>
            <a:r>
              <a:rPr b="1"/>
              <a:t>Gen 19:1-11</a:t>
            </a:r>
            <a:r>
              <a:t> </a:t>
            </a:r>
          </a:p>
          <a:p>
            <a:pPr>
              <a:lnSpc>
                <a:spcPct val="90000"/>
              </a:lnSpc>
              <a:buChar char="•"/>
            </a:pPr>
            <a:r>
              <a:t>4. Perdida de toda su riqueza - </a:t>
            </a:r>
            <a:r>
              <a:rPr b="1"/>
              <a:t>Gen 19:15-16,24-25</a:t>
            </a:r>
            <a:r>
              <a:t> </a:t>
            </a:r>
          </a:p>
          <a:p>
            <a:pPr>
              <a:lnSpc>
                <a:spcPct val="90000"/>
              </a:lnSpc>
              <a:buChar char="•"/>
            </a:pPr>
            <a:r>
              <a:t>5. La muerte de su esposa - </a:t>
            </a:r>
            <a:r>
              <a:rPr b="1"/>
              <a:t>Gen 19:17,26</a:t>
            </a:r>
            <a:r>
              <a:t> 6. El sufrió a pesar de que el siempre fue un hombre justo </a:t>
            </a:r>
            <a:r>
              <a:rPr b="1"/>
              <a:t>2 Pe 2:7-8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2" grpId="1"/>
      <p:bldP build="p" bldLvl="1" animBg="1" rev="0" advAuto="0" spid="43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ouble-click to edit"/>
          <p:cNvSpPr txBox="1"/>
          <p:nvPr>
            <p:ph type="title"/>
          </p:nvPr>
        </p:nvSpPr>
        <p:spPr>
          <a:xfrm>
            <a:off x="457200" y="274637"/>
            <a:ext cx="8229600" cy="124936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6" name="El ejemplo de la decisión de Lot y sus consecuencias nos deben hacer ver la importancia de hacer siempre decisiones correctas en nuestra vida..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Char char="•"/>
            </a:pPr>
            <a:r>
              <a:t>El ejemplo de la decisión de Lot y sus consecuencias nos deben hacer ver la importancia de hacer siempre decisiones correctas en nuestra vida... </a:t>
            </a:r>
          </a:p>
          <a:p>
            <a:pPr>
              <a:buChar char="•"/>
            </a:pPr>
            <a:r>
              <a:t>Aunque el la llanura se vea hermosa, no se deje engañar.</a:t>
            </a:r>
          </a:p>
          <a:p>
            <a:pPr>
              <a:buChar char="•"/>
            </a:pPr>
            <a:r>
              <a:t>Recuerde que no todo lo que brilla es oro.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4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INVITACION"/>
          <p:cNvSpPr txBox="1"/>
          <p:nvPr>
            <p:ph type="title"/>
          </p:nvPr>
        </p:nvSpPr>
        <p:spPr>
          <a:xfrm>
            <a:off x="457200" y="274637"/>
            <a:ext cx="8229600" cy="1143001"/>
          </a:xfrm>
          <a:prstGeom prst="rect">
            <a:avLst/>
          </a:prstGeom>
        </p:spPr>
        <p:txBody>
          <a:bodyPr/>
          <a:lstStyle/>
          <a:p>
            <a:pPr/>
            <a:r>
              <a:t>INVITACION</a:t>
            </a:r>
          </a:p>
        </p:txBody>
      </p:sp>
      <p:sp>
        <p:nvSpPr>
          <p:cNvPr id="49" name="A nuestros visitantes que todavía no han hecho la decisión de venir a obedecer al Señor,…"/>
          <p:cNvSpPr txBox="1"/>
          <p:nvPr>
            <p:ph type="body" sz="half" idx="1"/>
          </p:nvPr>
        </p:nvSpPr>
        <p:spPr>
          <a:xfrm>
            <a:off x="457200" y="1600200"/>
            <a:ext cx="4724400" cy="452596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buChar char="•"/>
              <a:defRPr sz="2800"/>
            </a:pPr>
            <a:r>
              <a:t>A nuestros visitantes que todavía no han hecho la decisión de venir a obedecer al Señor, 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•"/>
              <a:defRPr sz="2800"/>
            </a:pPr>
            <a:r>
              <a:t>aquí, yo estoy a la puerta y llamo; si alguno oye mi voz y abre la puerta, entraré a él, y cenaré con él, y él conmigo." (Ap 3:20)</a:t>
            </a:r>
          </a:p>
          <a:p>
            <a:pPr>
              <a:lnSpc>
                <a:spcPct val="80000"/>
              </a:lnSpc>
              <a:spcBef>
                <a:spcPts val="600"/>
              </a:spcBef>
              <a:buChar char="•"/>
              <a:defRPr sz="2800"/>
            </a:pPr>
            <a:r>
              <a:t>¿Porque no hace la mejor decisión de su vida?</a:t>
            </a:r>
          </a:p>
        </p:txBody>
      </p:sp>
      <p:pic>
        <p:nvPicPr>
          <p:cNvPr id="50" name="let_him_in.jpeg" descr="let_him_in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229225" y="1828800"/>
            <a:ext cx="3914775" cy="52292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" grpId="3"/>
      <p:bldP build="p" bldLvl="1" animBg="1" rev="0" advAuto="0" spid="49" grpId="2"/>
      <p:bldP build="whole" bldLvl="1" animBg="1" rev="0" advAuto="0" spid="4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