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2CA"/>
          </a:solidFill>
        </a:fill>
      </a:tcStyle>
    </a:wholeTbl>
    <a:band2H>
      <a:tcTxStyle b="def" i="def"/>
      <a:tcStyle>
        <a:tcBdr/>
        <a:fill>
          <a:solidFill>
            <a:srgbClr val="F6EA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2" name="Shape 5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j-lt"/>
        <a:ea typeface="+mj-ea"/>
        <a:cs typeface="+mj-cs"/>
        <a:sym typeface="Helvetica Neue"/>
      </a:defRPr>
    </a:lvl1pPr>
    <a:lvl2pPr indent="228600" latinLnBrk="0">
      <a:defRPr>
        <a:latin typeface="+mj-lt"/>
        <a:ea typeface="+mj-ea"/>
        <a:cs typeface="+mj-cs"/>
        <a:sym typeface="Helvetica Neue"/>
      </a:defRPr>
    </a:lvl2pPr>
    <a:lvl3pPr indent="457200" latinLnBrk="0">
      <a:defRPr>
        <a:latin typeface="+mj-lt"/>
        <a:ea typeface="+mj-ea"/>
        <a:cs typeface="+mj-cs"/>
        <a:sym typeface="Helvetica Neue"/>
      </a:defRPr>
    </a:lvl3pPr>
    <a:lvl4pPr indent="685800" latinLnBrk="0">
      <a:defRPr>
        <a:latin typeface="+mj-lt"/>
        <a:ea typeface="+mj-ea"/>
        <a:cs typeface="+mj-cs"/>
        <a:sym typeface="Helvetica Neue"/>
      </a:defRPr>
    </a:lvl4pPr>
    <a:lvl5pPr indent="914400" latinLnBrk="0">
      <a:defRPr>
        <a:latin typeface="+mj-lt"/>
        <a:ea typeface="+mj-ea"/>
        <a:cs typeface="+mj-cs"/>
        <a:sym typeface="Helvetica Neue"/>
      </a:defRPr>
    </a:lvl5pPr>
    <a:lvl6pPr indent="1143000" latinLnBrk="0">
      <a:defRPr>
        <a:latin typeface="+mj-lt"/>
        <a:ea typeface="+mj-ea"/>
        <a:cs typeface="+mj-cs"/>
        <a:sym typeface="Helvetica Neue"/>
      </a:defRPr>
    </a:lvl6pPr>
    <a:lvl7pPr indent="1371600" latinLnBrk="0">
      <a:defRPr>
        <a:latin typeface="+mj-lt"/>
        <a:ea typeface="+mj-ea"/>
        <a:cs typeface="+mj-cs"/>
        <a:sym typeface="Helvetica Neue"/>
      </a:defRPr>
    </a:lvl7pPr>
    <a:lvl8pPr indent="1600200" latinLnBrk="0">
      <a:defRPr>
        <a:latin typeface="+mj-lt"/>
        <a:ea typeface="+mj-ea"/>
        <a:cs typeface="+mj-cs"/>
        <a:sym typeface="Helvetica Neue"/>
      </a:defRPr>
    </a:lvl8pPr>
    <a:lvl9pPr indent="1828800" latinLnBrk="0">
      <a:defRPr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8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ctr">
              <a:buSzTx/>
              <a:buNone/>
            </a:lvl1pPr>
            <a:lvl2pPr marL="0" indent="457200" algn="ctr">
              <a:buSzTx/>
              <a:buNone/>
            </a:lvl2pPr>
            <a:lvl3pPr marL="0" indent="914400" algn="ctr">
              <a:buSzTx/>
              <a:buNone/>
            </a:lvl3pPr>
            <a:lvl4pPr marL="0" indent="1371600" algn="ctr">
              <a:buSzTx/>
              <a:buNone/>
            </a:lvl4pPr>
            <a:lvl5pPr marL="0" indent="1828800" algn="ctr"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5" name="Body Level One…"/>
          <p:cNvSpPr txBox="1"/>
          <p:nvPr>
            <p:ph type="body" idx="1"/>
          </p:nvPr>
        </p:nvSpPr>
        <p:spPr>
          <a:xfrm>
            <a:off x="711200" y="1981200"/>
            <a:ext cx="77216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efault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Text"/>
          <p:cNvSpPr txBox="1"/>
          <p:nvPr>
            <p:ph type="title"/>
          </p:nvPr>
        </p:nvSpPr>
        <p:spPr>
          <a:xfrm>
            <a:off x="685800" y="1295400"/>
            <a:ext cx="7772400" cy="1143000"/>
          </a:xfrm>
          <a:prstGeom prst="rect">
            <a:avLst/>
          </a:prstGeom>
          <a:effectLst>
            <a:outerShdw sx="100000" sy="100000" kx="0" ky="0" algn="b" rotWithShape="0" blurRad="63500" dist="35921" dir="2700000">
              <a:srgbClr val="5C1F00"/>
            </a:outerShdw>
          </a:effectLst>
        </p:spPr>
        <p:txBody>
          <a:bodyPr lIns="45719" tIns="45719" rIns="45719" bIns="45719"/>
          <a:lstStyle>
            <a:lvl1pPr>
              <a:defRPr>
                <a:solidFill>
                  <a:srgbClr val="DFD293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4" name="Body Level One…"/>
          <p:cNvSpPr txBox="1"/>
          <p:nvPr>
            <p:ph type="body" sz="quarter" idx="1"/>
          </p:nvPr>
        </p:nvSpPr>
        <p:spPr>
          <a:xfrm>
            <a:off x="3124200" y="2743200"/>
            <a:ext cx="5334000" cy="1752600"/>
          </a:xfrm>
          <a:prstGeom prst="rect">
            <a:avLst/>
          </a:prstGeom>
          <a:effectLst>
            <a:outerShdw sx="100000" sy="100000" kx="0" ky="0" algn="b" rotWithShape="0" blurRad="63500" dist="35921" dir="2700000">
              <a:srgbClr val="5C1F00"/>
            </a:outerShdw>
          </a:effectLst>
        </p:spPr>
        <p:txBody>
          <a:bodyPr lIns="45719" tIns="45719" rIns="45719" bIns="45719">
            <a:normAutofit fontScale="100000" lnSpcReduction="0"/>
          </a:bodyPr>
          <a:lstStyle>
            <a:lvl1pPr marL="0" indent="0" algn="ctr">
              <a:buSzTx/>
              <a:buNone/>
              <a:defRPr b="1">
                <a:latin typeface="Times Roman"/>
                <a:ea typeface="Times Roman"/>
                <a:cs typeface="Times Roman"/>
                <a:sym typeface="Times Roman"/>
              </a:defRPr>
            </a:lvl1pPr>
            <a:lvl2pPr marL="0" indent="457200" algn="ctr">
              <a:buSzTx/>
              <a:buNone/>
              <a:defRPr b="1">
                <a:latin typeface="Times Roman"/>
                <a:ea typeface="Times Roman"/>
                <a:cs typeface="Times Roman"/>
                <a:sym typeface="Times Roman"/>
              </a:defRPr>
            </a:lvl2pPr>
            <a:lvl3pPr marL="0" indent="914400" algn="ctr">
              <a:buSzTx/>
              <a:buNone/>
              <a:defRPr b="1">
                <a:latin typeface="Times Roman"/>
                <a:ea typeface="Times Roman"/>
                <a:cs typeface="Times Roman"/>
                <a:sym typeface="Times Roman"/>
              </a:defRPr>
            </a:lvl3pPr>
            <a:lvl4pPr marL="0" indent="1371600" algn="ctr">
              <a:buSzTx/>
              <a:buNone/>
              <a:defRPr b="1">
                <a:latin typeface="Times Roman"/>
                <a:ea typeface="Times Roman"/>
                <a:cs typeface="Times Roman"/>
                <a:sym typeface="Times Roman"/>
              </a:defRPr>
            </a:lvl4pPr>
            <a:lvl5pPr marL="0" indent="1828800" algn="ctr">
              <a:buSzTx/>
              <a:buNone/>
              <a:defRPr b="1">
                <a:latin typeface="Times Roman"/>
                <a:ea typeface="Times Roman"/>
                <a:cs typeface="Times Roman"/>
                <a:sym typeface="Times Roman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"/>
          <p:cNvSpPr/>
          <p:nvPr/>
        </p:nvSpPr>
        <p:spPr>
          <a:xfrm>
            <a:off x="0" y="0"/>
            <a:ext cx="9142413" cy="6856413"/>
          </a:xfrm>
          <a:prstGeom prst="rect">
            <a:avLst/>
          </a:prstGeom>
          <a:gradFill>
            <a:gsLst>
              <a:gs pos="0">
                <a:srgbClr val="FF9900"/>
              </a:gs>
              <a:gs pos="100000">
                <a:srgbClr val="E58900"/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" name="Rectangle"/>
          <p:cNvSpPr/>
          <p:nvPr/>
        </p:nvSpPr>
        <p:spPr>
          <a:xfrm>
            <a:off x="-58738" y="6350"/>
            <a:ext cx="2411413" cy="6845300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" name="Line"/>
          <p:cNvSpPr/>
          <p:nvPr/>
        </p:nvSpPr>
        <p:spPr>
          <a:xfrm flipH="1" flipV="1">
            <a:off x="-1588" y="1566862"/>
            <a:ext cx="8969376" cy="1"/>
          </a:xfrm>
          <a:prstGeom prst="line">
            <a:avLst/>
          </a:prstGeom>
          <a:ln w="12700">
            <a:solidFill>
              <a:srgbClr val="FF0000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Rectangle"/>
          <p:cNvSpPr/>
          <p:nvPr/>
        </p:nvSpPr>
        <p:spPr>
          <a:xfrm>
            <a:off x="101600" y="2819400"/>
            <a:ext cx="5351463" cy="4038600"/>
          </a:xfrm>
          <a:prstGeom prst="rect">
            <a:avLst/>
          </a:prstGeom>
          <a:solidFill>
            <a:srgbClr val="8B5617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6" name="Rectangle"/>
          <p:cNvSpPr/>
          <p:nvPr/>
        </p:nvSpPr>
        <p:spPr>
          <a:xfrm>
            <a:off x="0" y="2590800"/>
            <a:ext cx="5283200" cy="4265613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/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7" name="Line"/>
          <p:cNvSpPr/>
          <p:nvPr/>
        </p:nvSpPr>
        <p:spPr>
          <a:xfrm>
            <a:off x="1862137" y="2590800"/>
            <a:ext cx="7280276" cy="0"/>
          </a:xfrm>
          <a:prstGeom prst="line">
            <a:avLst/>
          </a:prstGeom>
          <a:ln w="12700">
            <a:solidFill>
              <a:srgbClr val="B2B2B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" name="Title Text"/>
          <p:cNvSpPr txBox="1"/>
          <p:nvPr>
            <p:ph type="title"/>
          </p:nvPr>
        </p:nvSpPr>
        <p:spPr>
          <a:xfrm>
            <a:off x="711200" y="609600"/>
            <a:ext cx="77216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450" tIns="44450" rIns="44450" bIns="4445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9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450" tIns="44450" rIns="44450" bIns="44450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FFFF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FFFFFF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eace_Be_Still.jpeg" descr="Peace_Be_Still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76200" y="-228600"/>
            <a:ext cx="9144000" cy="7315200"/>
          </a:xfrm>
          <a:prstGeom prst="rect">
            <a:avLst/>
          </a:prstGeom>
          <a:ln w="12700">
            <a:miter lim="400000"/>
          </a:ln>
        </p:spPr>
      </p:pic>
      <p:sp>
        <p:nvSpPr>
          <p:cNvPr id="55" name="&quot;Calla, enmudece..&quot; (Mar 4:39)"/>
          <p:cNvSpPr txBox="1"/>
          <p:nvPr/>
        </p:nvSpPr>
        <p:spPr>
          <a:xfrm>
            <a:off x="807719" y="-244475"/>
            <a:ext cx="8138162" cy="13865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6600">
                <a:solidFill>
                  <a:srgbClr val="FFFF99"/>
                </a:solidFill>
              </a:defRPr>
            </a:pPr>
            <a:r>
              <a:t>"Calla, enmudece.."</a:t>
            </a:r>
            <a:r>
              <a:rPr sz="4400">
                <a:solidFill>
                  <a:srgbClr val="FFFFFF"/>
                </a:solidFill>
              </a:rPr>
              <a:t> </a:t>
            </a:r>
            <a:r>
              <a:rPr sz="2400">
                <a:solidFill>
                  <a:srgbClr val="FFFFFF"/>
                </a:solidFill>
              </a:rPr>
              <a:t>(Mar 4:39)</a:t>
            </a:r>
          </a:p>
        </p:txBody>
      </p:sp>
      <p:sp>
        <p:nvSpPr>
          <p:cNvPr id="56" name="&quot;Y cesó el viento, y se hizo grande bonanza.&quot; (Mar 4:39)"/>
          <p:cNvSpPr txBox="1"/>
          <p:nvPr/>
        </p:nvSpPr>
        <p:spPr>
          <a:xfrm>
            <a:off x="274319" y="3016250"/>
            <a:ext cx="8366762" cy="23517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6600">
                <a:solidFill>
                  <a:srgbClr val="800000"/>
                </a:solidFill>
              </a:defRPr>
            </a:pPr>
            <a:r>
              <a:t>"Y cesó el viento, y se hizo grande bonanza."</a:t>
            </a:r>
            <a:r>
              <a:rPr sz="2400">
                <a:solidFill>
                  <a:srgbClr val="FFFFFF"/>
                </a:solidFill>
              </a:rPr>
              <a:t> (Mar 4:39)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4" grpId="1"/>
      <p:bldP build="whole" bldLvl="1" animBg="1" rev="0" advAuto="0" spid="55" grpId="2"/>
      <p:bldP build="whole" bldLvl="1" animBg="1" rev="0" advAuto="0" spid="56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Tornado.png" descr="Tornad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59" name="lightnin.tif" descr="lightnin.t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2667000"/>
            <a:ext cx="1104900" cy="1533525"/>
          </a:xfrm>
          <a:prstGeom prst="rect">
            <a:avLst/>
          </a:prstGeom>
          <a:ln w="12700">
            <a:miter lim="400000"/>
          </a:ln>
        </p:spPr>
      </p:pic>
      <p:pic>
        <p:nvPicPr>
          <p:cNvPr id="60" name="lightnin.tif" descr="lightnin.t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039100" y="0"/>
            <a:ext cx="1104900" cy="1533525"/>
          </a:xfrm>
          <a:prstGeom prst="rect">
            <a:avLst/>
          </a:prstGeom>
          <a:ln w="12700">
            <a:miter lim="400000"/>
          </a:ln>
        </p:spPr>
      </p:pic>
      <p:pic>
        <p:nvPicPr>
          <p:cNvPr id="61" name="lightnin.tif" descr="lightnin.t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324600" y="0"/>
            <a:ext cx="1104900" cy="1533525"/>
          </a:xfrm>
          <a:prstGeom prst="rect">
            <a:avLst/>
          </a:prstGeom>
          <a:ln w="12700">
            <a:miter lim="400000"/>
          </a:ln>
        </p:spPr>
      </p:pic>
      <p:pic>
        <p:nvPicPr>
          <p:cNvPr id="62" name="lightnin.tif" descr="lightnin.ti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400" y="0"/>
            <a:ext cx="1104900" cy="1533525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&quot;¿No tienes cuidado que perecemos?&quot;"/>
          <p:cNvSpPr txBox="1"/>
          <p:nvPr/>
        </p:nvSpPr>
        <p:spPr>
          <a:xfrm>
            <a:off x="45719" y="76200"/>
            <a:ext cx="9052562" cy="12781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2400"/>
              </a:spcBef>
              <a:defRPr b="1" sz="4000">
                <a:solidFill>
                  <a:srgbClr val="FFFFFF"/>
                </a:solidFill>
              </a:defRPr>
            </a:pPr>
            <a:r>
              <a:t>"¿No tienes cuidado que perecemos?"</a:t>
            </a:r>
            <a:r>
              <a:rPr sz="3200"/>
              <a:t> </a:t>
            </a:r>
            <a:endParaRPr sz="3200"/>
          </a:p>
        </p:txBody>
      </p:sp>
      <p:sp>
        <p:nvSpPr>
          <p:cNvPr id="64" name="A - Los discípulos se asustaron. Aun no comprendían quien estaba con ellos. Aquel que dijo…"/>
          <p:cNvSpPr txBox="1"/>
          <p:nvPr/>
        </p:nvSpPr>
        <p:spPr>
          <a:xfrm>
            <a:off x="274319" y="1219200"/>
            <a:ext cx="8823962" cy="5765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800">
                <a:solidFill>
                  <a:srgbClr val="FFFFFF"/>
                </a:solidFill>
              </a:defRPr>
            </a:pPr>
            <a:r>
              <a:t>A - </a:t>
            </a:r>
            <a:r>
              <a:rPr b="0"/>
              <a:t>Los discípulos se asustaron. Aun no comprendían quien estaba con ellos. Aquel que dijo </a:t>
            </a:r>
          </a:p>
          <a:p>
            <a:pPr>
              <a:defRPr sz="2800">
                <a:solidFill>
                  <a:srgbClr val="FFFFFF"/>
                </a:solidFill>
              </a:defRPr>
            </a:pPr>
            <a:r>
              <a:t> “SEA LA LUZ; Y FUE LA LUZ.   </a:t>
            </a:r>
            <a:endParaRPr b="1"/>
          </a:p>
          <a:p>
            <a:pPr>
              <a:defRPr b="1" sz="2800">
                <a:solidFill>
                  <a:srgbClr val="FFFFFF"/>
                </a:solidFill>
              </a:defRPr>
            </a:pPr>
            <a:r>
              <a:t>B</a:t>
            </a:r>
            <a:r>
              <a:rPr b="0"/>
              <a:t> – Para los discípulos pensaban que Jesús no se daba cuenta ni se Preocupaba de lo que pasaba. </a:t>
            </a:r>
          </a:p>
          <a:p>
            <a:pPr>
              <a:defRPr sz="2800">
                <a:solidFill>
                  <a:srgbClr val="FFFFFF"/>
                </a:solidFill>
              </a:defRPr>
            </a:pPr>
            <a:r>
              <a:t>JESUS DEMOSTRO QUE AUN LA NATURALEZA OBEDECE A SU VOZ.</a:t>
            </a:r>
            <a:endParaRPr b="1"/>
          </a:p>
          <a:p>
            <a:pPr>
              <a:defRPr b="1" sz="2800">
                <a:solidFill>
                  <a:srgbClr val="FFFFFF"/>
                </a:solidFill>
              </a:defRPr>
            </a:pPr>
            <a:r>
              <a:t>C</a:t>
            </a:r>
            <a:r>
              <a:rPr b="0"/>
              <a:t>   A si es la mentalidad de algunos hermanos que creen que Jesús</a:t>
            </a:r>
            <a:r>
              <a:t> </a:t>
            </a:r>
            <a:r>
              <a:rPr b="0"/>
              <a:t>No se da cuenta  ni se preocupa de lo que están pasando en esta Vida el tiene cuidado de nosotros </a:t>
            </a:r>
            <a:r>
              <a:t> I Pedro 5:7 </a:t>
            </a:r>
          </a:p>
          <a:p>
            <a:pPr>
              <a:defRPr b="1" sz="2800">
                <a:solidFill>
                  <a:srgbClr val="FFFFFF"/>
                </a:solidFill>
              </a:defRPr>
            </a:pPr>
            <a:r>
              <a:t>D -Hoy</a:t>
            </a:r>
            <a:r>
              <a:rPr b="0"/>
              <a:t> en nuestros  días hay hermanos como los discípulos de Jesús </a:t>
            </a:r>
          </a:p>
          <a:p>
            <a:pPr>
              <a:defRPr sz="2800">
                <a:solidFill>
                  <a:srgbClr val="FFFFFF"/>
                </a:solidFill>
              </a:defRPr>
            </a:pPr>
            <a:r>
              <a:t>        </a:t>
            </a:r>
          </a:p>
        </p:txBody>
      </p:sp>
      <p:pic>
        <p:nvPicPr>
          <p:cNvPr id="65" name="luz_tin.png" descr="luz_tin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477000" y="1524000"/>
            <a:ext cx="952500" cy="990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3" grpId="1"/>
      <p:bldP build="p" bldLvl="5" animBg="1" rev="0" advAuto="0" spid="64" grpId="2"/>
      <p:bldP build="whole" bldLvl="1" animBg="1" rev="0" advAuto="0" spid="65" grpId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eace_Be_Still.jpeg" descr="Peace_Be_Still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8001000"/>
          </a:xfrm>
          <a:prstGeom prst="rect">
            <a:avLst/>
          </a:prstGeom>
          <a:ln w="12700">
            <a:miter lim="400000"/>
          </a:ln>
        </p:spPr>
      </p:pic>
      <p:sp>
        <p:nvSpPr>
          <p:cNvPr id="68" name="Hay varias cosas que podemos…"/>
          <p:cNvSpPr txBox="1"/>
          <p:nvPr/>
        </p:nvSpPr>
        <p:spPr>
          <a:xfrm>
            <a:off x="45719" y="-152400"/>
            <a:ext cx="9052562" cy="1637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5400">
                <a:solidFill>
                  <a:srgbClr val="FFFF00"/>
                </a:solidFill>
              </a:defRPr>
            </a:pPr>
            <a:r>
              <a:t>Hay varias cosas que podemos</a:t>
            </a:r>
          </a:p>
          <a:p>
            <a:pPr>
              <a:defRPr sz="5400">
                <a:solidFill>
                  <a:srgbClr val="FFFF00"/>
                </a:solidFill>
              </a:defRPr>
            </a:pPr>
            <a:r>
              <a:t> aprender de esta lección</a:t>
            </a:r>
          </a:p>
        </p:txBody>
      </p:sp>
      <p:sp>
        <p:nvSpPr>
          <p:cNvPr id="69" name="Hay que aprender a tener confianza en Cristo…"/>
          <p:cNvSpPr txBox="1"/>
          <p:nvPr/>
        </p:nvSpPr>
        <p:spPr>
          <a:xfrm>
            <a:off x="45719" y="2936875"/>
            <a:ext cx="9052562" cy="2893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buSzPct val="100000"/>
              <a:buChar char="•"/>
              <a:defRPr b="1" sz="3200">
                <a:solidFill>
                  <a:srgbClr val="FF9900"/>
                </a:solidFill>
              </a:defRPr>
            </a:pPr>
            <a:r>
              <a:t>Hay que aprender a tener confianza en Cristo</a:t>
            </a:r>
          </a:p>
          <a:p>
            <a:pPr>
              <a:buSzPct val="100000"/>
              <a:buChar char="•"/>
              <a:defRPr b="1" sz="3200">
                <a:solidFill>
                  <a:srgbClr val="FF9900"/>
                </a:solidFill>
              </a:defRPr>
            </a:pPr>
            <a:r>
              <a:t>¿Por qué estáis así amedrentados? (Mar 4:40)</a:t>
            </a:r>
          </a:p>
          <a:p>
            <a:pPr>
              <a:buSzPct val="100000"/>
              <a:buChar char="•"/>
              <a:defRPr b="1" sz="3200">
                <a:solidFill>
                  <a:srgbClr val="FF9900"/>
                </a:solidFill>
              </a:defRPr>
            </a:pPr>
            <a:r>
              <a:t>"Y les dijo: ¿Cómo no tenéis fe?" (Mar 4:40)</a:t>
            </a:r>
          </a:p>
          <a:p>
            <a:pPr>
              <a:buSzPct val="100000"/>
              <a:buChar char="•"/>
              <a:defRPr b="1" sz="3200">
                <a:solidFill>
                  <a:srgbClr val="FF9900"/>
                </a:solidFill>
              </a:defRPr>
            </a:pPr>
            <a:r>
              <a:t>Entonces temieron con gran temor (Mar 4:41)</a:t>
            </a:r>
          </a:p>
          <a:p>
            <a:pPr>
              <a:buSzPct val="100000"/>
              <a:buChar char="•"/>
              <a:defRPr b="1" sz="3200">
                <a:solidFill>
                  <a:srgbClr val="FF9900"/>
                </a:solidFill>
              </a:defRPr>
            </a:pPr>
            <a:r>
              <a:t>“Y se decían el uno al otro: ¿Quién es éste, que aun el viento y el mar le obedecen?" (Mar 4:41)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500">
        <p:blinds dir="horz"/>
      </p:transition>
    </mc:Choice>
    <mc:Fallback>
      <p:transition spd="fast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8" grpId="1"/>
      <p:bldP build="p" bldLvl="5" animBg="1" rev="0" advAuto="0" spid="69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Double-click to edit"/>
          <p:cNvSpPr txBox="1"/>
          <p:nvPr>
            <p:ph type="title"/>
          </p:nvPr>
        </p:nvSpPr>
        <p:spPr>
          <a:xfrm>
            <a:off x="711200" y="609599"/>
            <a:ext cx="7721600" cy="11430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72" name="scan0049.jpeg" descr="scan0049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620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¿Cual es la aplicación para nosotros?"/>
          <p:cNvSpPr txBox="1"/>
          <p:nvPr/>
        </p:nvSpPr>
        <p:spPr>
          <a:xfrm>
            <a:off x="274319" y="481012"/>
            <a:ext cx="8782185" cy="715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 i="1" sz="4400">
                <a:solidFill>
                  <a:srgbClr val="FFFFFF"/>
                </a:solidFill>
              </a:defRPr>
            </a:pPr>
            <a:r>
              <a:t>¿</a:t>
            </a:r>
            <a:r>
              <a:t>Cual es la aplicación para nosotros?</a:t>
            </a:r>
          </a:p>
        </p:txBody>
      </p:sp>
      <p:sp>
        <p:nvSpPr>
          <p:cNvPr id="74" name="Nosotros también enfrentaremos nuestra tormentas  Jn 16:33…"/>
          <p:cNvSpPr txBox="1"/>
          <p:nvPr/>
        </p:nvSpPr>
        <p:spPr>
          <a:xfrm>
            <a:off x="274319" y="1295400"/>
            <a:ext cx="9052562" cy="4646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buSzPct val="100000"/>
              <a:buChar char="•"/>
              <a:defRPr b="1" i="1" sz="2400">
                <a:solidFill>
                  <a:srgbClr val="FFFFFF"/>
                </a:solidFill>
              </a:defRPr>
            </a:pPr>
            <a:r>
              <a:t>Nosotros también enfrentaremos nuestra tormentas  Jn 16:33</a:t>
            </a:r>
          </a:p>
          <a:p>
            <a:pPr>
              <a:buSzPct val="100000"/>
              <a:buChar char="•"/>
              <a:defRPr b="1" i="1" sz="3200">
                <a:solidFill>
                  <a:srgbClr val="FFFFFF"/>
                </a:solidFill>
              </a:defRPr>
            </a:pPr>
            <a:r>
              <a:t>Necesitamos tener fe en medio de la tormenta </a:t>
            </a:r>
            <a:r>
              <a:rPr sz="1800"/>
              <a:t>Mat 17:20</a:t>
            </a:r>
          </a:p>
          <a:p>
            <a:pPr>
              <a:buSzPct val="100000"/>
              <a:buChar char="•"/>
              <a:defRPr b="1" i="1" sz="3200">
                <a:solidFill>
                  <a:srgbClr val="FFFFFF"/>
                </a:solidFill>
              </a:defRPr>
            </a:pPr>
            <a:r>
              <a:t>La fe es probada a través de las tribulaciones </a:t>
            </a:r>
            <a:r>
              <a:rPr sz="1800"/>
              <a:t>1 Ped 1:</a:t>
            </a:r>
            <a:r>
              <a:t> Policarpo, obispo de Esmirna, fue quemado como mártir en el año 155 d.c. Poco antes de su muerte, exclamó ante quien lo quería hacer apostatar de su fe a Cristo "Durante ochenta y seis años he sido su siervo, y no me ha hecho mal alguno. ¿Como puedo ahora blasfemar de mi Rey que me ha salvado?",</a:t>
            </a:r>
            <a:r>
              <a:rPr i="0"/>
              <a:t> </a:t>
            </a:r>
          </a:p>
        </p:txBody>
      </p:sp>
      <p:pic>
        <p:nvPicPr>
          <p:cNvPr id="75" name="San Policarpo" descr="San Policarpo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81000" y="1447800"/>
            <a:ext cx="4419600" cy="5410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3" grpId="1"/>
      <p:bldP build="p" bldLvl="5" animBg="1" rev="0" advAuto="0" spid="74" grpId="2"/>
      <p:bldP build="whole" bldLvl="1" animBg="1" rev="0" advAuto="0" spid="75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eace_Be_Still.jpeg" descr="Peace_Be_Still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52400" y="-152400"/>
            <a:ext cx="9296400" cy="7162800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CONCLUCION:…"/>
          <p:cNvSpPr txBox="1"/>
          <p:nvPr>
            <p:ph type="body" idx="1"/>
          </p:nvPr>
        </p:nvSpPr>
        <p:spPr>
          <a:xfrm>
            <a:off x="711200" y="914400"/>
            <a:ext cx="7721600" cy="5638800"/>
          </a:xfrm>
          <a:prstGeom prst="rect">
            <a:avLst/>
          </a:prstGeom>
          <a:gradFill>
            <a:gsLst>
              <a:gs pos="0">
                <a:srgbClr val="000000">
                  <a:alpha val="60000"/>
                </a:srgbClr>
              </a:gs>
              <a:gs pos="100000">
                <a:srgbClr val="000000">
                  <a:alpha val="60000"/>
                </a:srgbClr>
              </a:gs>
            </a:gsLst>
            <a:lin ang="16200000"/>
          </a:gradFill>
        </p:spPr>
        <p:txBody>
          <a:bodyPr/>
          <a:lstStyle/>
          <a:p>
            <a:pPr>
              <a:spcBef>
                <a:spcPts val="600"/>
              </a:spcBef>
              <a:buSzTx/>
              <a:buNone/>
              <a:defRPr b="1" sz="2800"/>
            </a:pPr>
            <a:r>
              <a:t>CONCLUCION: </a:t>
            </a:r>
          </a:p>
          <a:p>
            <a:pPr>
              <a:spcBef>
                <a:spcPts val="600"/>
              </a:spcBef>
              <a:buSzTx/>
              <a:buNone/>
              <a:defRPr b="1" sz="2800"/>
            </a:pPr>
            <a:r>
              <a:t>A- </a:t>
            </a:r>
            <a:r>
              <a:rPr b="0"/>
              <a:t>Cristo tiene cuidado cuando estamos en medio de las pruebas de nuestra vida. Juan 10:28</a:t>
            </a:r>
          </a:p>
          <a:p>
            <a:pPr>
              <a:spcBef>
                <a:spcPts val="600"/>
              </a:spcBef>
              <a:buSzTx/>
              <a:buNone/>
              <a:defRPr sz="2800"/>
            </a:pPr>
            <a:r>
              <a:t>B – El esta entre nosotros y el tiene cuidado de </a:t>
            </a:r>
          </a:p>
          <a:p>
            <a:pPr>
              <a:spcBef>
                <a:spcPts val="600"/>
              </a:spcBef>
              <a:buSzTx/>
              <a:buNone/>
              <a:defRPr sz="2800"/>
            </a:pPr>
            <a:r>
              <a:t>        nosotros.   1 Pedro 5:17</a:t>
            </a:r>
          </a:p>
          <a:p>
            <a:pPr>
              <a:spcBef>
                <a:spcPts val="600"/>
              </a:spcBef>
              <a:buSzTx/>
              <a:buNone/>
              <a:defRPr sz="2800"/>
            </a:pPr>
            <a:r>
              <a:t>C – Pero depende de nuestra fe si logramos salir triunfantes en nuestras tormentas Sant 1:6</a:t>
            </a:r>
          </a:p>
          <a:p>
            <a:pPr>
              <a:spcBef>
                <a:spcPts val="600"/>
              </a:spcBef>
              <a:buSzTx/>
              <a:buNone/>
              <a:defRPr sz="2800"/>
            </a:pPr>
            <a:r>
              <a:t>D –Y recordemos que la fe verdadera se muestra en medio de las tormentas.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78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OXES">
  <a:themeElements>
    <a:clrScheme name="BOXES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CC6600"/>
      </a:accent1>
      <a:accent2>
        <a:srgbClr val="CC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OXES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BOX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OXES">
  <a:themeElements>
    <a:clrScheme name="BOXE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C6600"/>
      </a:accent1>
      <a:accent2>
        <a:srgbClr val="CC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OXES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BOX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