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s/comment1.xml" ContentType="application/vnd.openxmlformats-officedocument.presentationml.comment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eg" ContentType="image/jpeg"/>
  <Override PartName="/ppt/media/image7.jpeg" ContentType="image/jpeg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Author id="0" name="Miguel Rocha" initials="MR" lastIdx="1" clrIdx="0"/>
  <p:cmAuthor id="1" name="iPad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 b="def" i="def"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 b="def" i="def"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comments" Target="comments/comment1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/Relationships>
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m authorId="0" dt="2015-04-10T10:39:46.253 p.m." idx="1">
    <p:pos x="4639" y="1852"/>
    <p:text/>
    <p:extLst>
      <p:ext uri="{C676402C-5697-4E1C-873F-D02D1690AC5C}">
        <p15:threadingInfo xmlns:p15="http://schemas.microsoft.com/office/powerpoint/2012/main" timeZoneBias="300"/>
      </p:ext>
    </p:extLst>
  </p:cm>
  <p:cm authorId="1" dt="2014-07-22T8:41:41.243 a.m." idx="1">
    <p:pos x="9427" y="303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7:13  Entrad por la puerta estrecha: porque ancha es la puerta, y espacioso el camino que lleva á perdición, y muchos son los que entran por ella.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7:14  Porque estrecha es la puerta, y angosto el camino que lleva á la vida, y pocos son los que la hallan.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HADES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Quiere decir: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Un lugar en tinieblas. Lugar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ECCLESIATES 12:7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El polvo vuelva a la tierra, como era y el espíritu vuelva a Dios que lo dio. 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Joh 5:28  No os maravilléis de esto; porque vendrá hora, cuando todos los que están en los sepulcros oirán su voz;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Joh 5:29  Y los que hicieron bien, saldrán á resurrección de vida; mas los que hicieron mal, á resurrección de condenación.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JUSTOS Y MALOS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13:41  Enviará el Hijo del hombre sus ángeles, y cogerán de su reino todos los escándalos, y los que hacen iniquidad,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13:42  Y los echarán en el horno de fuego: allí será el lloro y el crujir de dientes.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13:43  Entonces los justos resplandecerán como el sol en el reino de su Padre: el que tiene oídos para oir, oiga.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25:46  E irán éstos al tormento eterno, y los justos á la vida eterna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JUICIO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2Co 5:9  Por tanto procuramos también, ó ausentes, ó presentes, serle agradables: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2Co 5:10  📝  Porque es menester que todos nosotros parezcamos ante el tribunal de Cristo, para que cada uno reciba según lo que hubiere hecho por medio del cuerpo, ora sea bueno ó malo.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Rom 2:6    el cual pagará a cada uno conforme a sus obras: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Rev 20:12    Y vi a los muertos, grandes y pequeños, de pie delante del trono, y los libros fueron abiertos; y otro libro fue abierto, que es el libro de la vida, y los muertos fueron juzgados por lo que estaba escrito en los libros, según sus obras.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26:14    Entonces uno de los doce, llamado Judas Iscariote, fue a los principales sacerdotes,Mat 26:15    y dijo: ¿Qué estáis dispuestos a darme para que yo os lo entregue? Y ellos le pesaron treinta piezas de plata.Mat 26:16    Y desde entonces buscaba una oportunidad para entregarle.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PEDRO LE NEGÓ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Mat 26:65    Entonces el sumo sacerdote rasgó sus vestiduras, diciendo: ¡Ha blasfemado! ¿Qué necesidad tenemos de más testigos? He aquí, ahora mismo habéis oído la blasfemia;Mat 26:66    ¿qué os parece? Ellos respondieron y dijeron: ¡Es reo de muerte!Mat 26:67    Entonces le escupieron en el rostro y le dieron de puñetazos; y otros le abofeteaban,Mat 26:68    diciendo: Adivina, Cristo, ¿quién es el que te ha golpeado?Mat 26:69    Pedro estaba sentado fuera en el patio, y una sirvienta se le acercó y dijo: Tú también estabas con Jesús el galileo.Mat 26:70    Pero él lo negó delante de todos ellos, diciendo: No sé de qué hablas.Mat 26:71    Cuando salió al portal, lo vio otra sirvienta y dijo* a los que estaban allí: Este estaba con Jesús el nazareno.Mat 26:72    Y otra vez él lo negó con juramento: ¡Yo no conozco a ese hombre!Mat 26:73    Y un poco después se acercaron los que estaban allí y dijeron a Pedro: Seguro que tú también eres uno de ellos, porque aun tu manera de hablar te descubre.Mat 26:74    Entonces él comenzó a maldecir y a jurar: ¡Yo no conozco a ese hombre! Y al instante un gallo cantó.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FÉLIX DESPUÉS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Act 24:24    Pero pocos días más tarde, llegó Félix con Drusila su mujer, que era judía, y mandó traer a Pablo y lo oyó hablar acerca de la fe en Cristo Jesús.Act 24:25    Y al disertar Pablo sobre la justicia, el dominio propio y el juicio venidero, Félix, atemorizado dijo: Vete por ahora, pero cuando tenga tiempo te mandaré llamar.Act 24:26    Al mismo tiempo, tenía esperanza de que Pablo le diera dinero; por eso acostumbraba llamarlo con frecuencia y conversar con él.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AGRIPA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Act 26:19    Por consiguiente, oh rey Agripa, no fui desobediente a la visión celestial,Act 26:20    sino que anunciaba, primeramente a los que estaban en Damasco y también en Jerusalén, y después por toda la región de Judea, y aun a los gentiles, que debían arrepentirse y volverse a Dios, haciendo obras dignas de arrepentimiento.Act 26:21    Por esta causa, algunos judíos me prendieron en el templo y trataron de matarme.Act 26:22    Así que habiendo recibido ayuda de Dios, continúo hasta este día testificando tanto a pequeños como a grandes, no declarando más que lo que los profetas y Moisés dijeron que sucedería:Act 26:23    que el Cristo había de padecer, y que por motivo de su resurrección de entre los muertos, El debía ser el primero en proclamar luz tanto al pueblo judío como a los gentiles.Act 26:24    Mientras Pablo decía esto en su defensa, Festo dijo* a gran voz: ¡Pablo, estás loco! ¡Tu mucho saber te está haciendo perder la cabeza!Act 26:25    Mas Pablo dijo*: No estoy loco, excelentísimo Festo, sino que hablo palabras de verdad y de cordura.Act 26:26    Porque el rey entiende estas cosas, y también le hablo con confianza, porque estoy persuadido de que él no ignora nada de esto; pues esto no se ha hecho en secreto.Act 26:27    Rey Agripa, ¿crees en los profetas? Yo sé que crees.Act 26:28    Y Agripa respondió a Pablo: En poco tiempo me persuadirás a que me haga cristiano.Act 26:29    Y Pablo dijo: Quisiera Dios que, ya fuera en poco tiempo o en mucho, no sólo tú, sino también todos los que hoy me oyen, llegaran a ser tal como yo soy, a excepción de estas cadenas.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Judas le traiciono - Mt 26:14-16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Pedro le negó - Mat 26:69-75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Judíos “crucifícale” - Mat 27:22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Pilato Yo me lavo - Mat 27:23,24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Saulo le persiguió - Hch 9:1-5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Félix dijo después – Hch 24:24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Agripa Por poco - Hch 26:28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Muchos Creyeron - Hch 2:36-47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 Muchos creyeron  (pero)Jn 12:42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LOS SACERDOTES YA HABÍAN RESUELTO MATAR A JESÚS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 LA CULPA: blasfemia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No se atrevieron a apedrearon como lo hicieron con Esteban. Si no que decidieron presentarlo a Poncio Pilato y ser jugado por los Romanos.  Matthew 26:65-66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65  Entonces el sumo sacerdote rasgó sus vestiduras, diciendo: ¡Ha blasfemado! ¿Qué más necesidad tenemos de testigos? He aquí, ahora habéis oído su blasfemia.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66  ¿Qué os parece? Y respondiendo ellos, dijeron: ¡Culpable es de muerte!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AHORA MIREMOS CUAL FUE LA REACCIÓN DE PILATO CUANDO TUVO SU ENCUENTRO CON JESÚS.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John 18:28-32   LA LEY NO LES PERMITÍA MATAR A NADIE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28  Y llevaron á Jesús de Caifás al pretorio: y era por la mañana: y ellos no entraron en el pretorio por no ser contaminados, sino que comiesen la pascua.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29  Entonces salió Pilato á ellos fuera, y dijo: ¿Qué acusación traéis contra este hombre?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30  Respondieron y dijéronle : Si éste no fuera malhechor, no te le habríamos entregado.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31  Díceles entonces Pilato: Tomadle vosotros, y juzgadle según vuestra ley. Y los Judíos le dijeron: A nosotros no es lícito matar á nadie: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Luke 23:2   </a:t>
            </a:r>
          </a:p>
          <a:p>
            <a: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t>2  Y comenzaron á acusarle , diciendo: A éste hemos hallado que pervierte la nación, y que veda dar tributo á César, diciendo que él es el Cristo, el rey.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0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 lIns="32146" tIns="32146" rIns="32146" bIns="32146" anchor="ctr"/>
          <a:lstStyle>
            <a:lvl1pPr algn="r" defTabSz="410765">
              <a:defRPr sz="800">
                <a:solidFill>
                  <a:srgbClr val="625B48"/>
                </a:solidFill>
                <a:uFillTx/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3014" y="-214313"/>
            <a:ext cx="9513467" cy="726876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lide Number"/>
          <p:cNvSpPr txBox="1"/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 lIns="32146" tIns="32146" rIns="32146" bIns="32146" anchor="ctr"/>
          <a:lstStyle>
            <a:lvl1pPr algn="r" defTabSz="410765">
              <a:defRPr sz="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3.png" descr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73014" y="-214313"/>
            <a:ext cx="9513467" cy="7268767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itle Text"/>
          <p:cNvSpPr txBox="1"/>
          <p:nvPr>
            <p:ph type="title"/>
          </p:nvPr>
        </p:nvSpPr>
        <p:spPr>
          <a:xfrm>
            <a:off x="759023" y="83581"/>
            <a:ext cx="7625954" cy="1520549"/>
          </a:xfrm>
          <a:prstGeom prst="rect">
            <a:avLst/>
          </a:prstGeom>
        </p:spPr>
        <p:txBody>
          <a:bodyPr lIns="35718" tIns="35718" rIns="35718" bIns="35718" anchor="ctr"/>
          <a:lstStyle>
            <a:lvl1pPr defTabSz="410765">
              <a:defRPr sz="4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idx="1"/>
          </p:nvPr>
        </p:nvSpPr>
        <p:spPr>
          <a:xfrm>
            <a:off x="759023" y="1604129"/>
            <a:ext cx="7625954" cy="4640938"/>
          </a:xfrm>
          <a:prstGeom prst="rect">
            <a:avLst/>
          </a:prstGeom>
        </p:spPr>
        <p:txBody>
          <a:bodyPr lIns="35718" tIns="35718" rIns="35718" bIns="35718" anchor="ctr"/>
          <a:lstStyle>
            <a:lvl1pPr marL="0" indent="0" algn="ctr" defTabSz="410765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marL="0" indent="0" algn="ctr" defTabSz="410765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marL="0" indent="0" algn="ctr" defTabSz="410765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marL="0" indent="0" algn="ctr" defTabSz="410765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marL="0" indent="0" algn="ctr" defTabSz="410765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  <a:uFill>
                  <a:solidFill>
                    <a:srgbClr val="909696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</p:spPr>
        <p:txBody>
          <a:bodyPr lIns="32146" tIns="32146" rIns="32146" bIns="32146" anchor="ctr"/>
          <a:lstStyle>
            <a:lvl1pPr algn="r" defTabSz="410765">
              <a:defRPr sz="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553200" y="6248400"/>
            <a:ext cx="1905000" cy="431552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solidFill>
            <a:schemeClr val="accent4"/>
          </a:solidFill>
          <a:uFill>
            <a:solidFill>
              <a:schemeClr val="accent4"/>
            </a:solidFill>
          </a:uFill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Bienvenidos"/>
          <p:cNvSpPr txBox="1"/>
          <p:nvPr>
            <p:ph type="ctrTitle"/>
          </p:nvPr>
        </p:nvSpPr>
        <p:spPr>
          <a:xfrm>
            <a:off x="685800" y="-228600"/>
            <a:ext cx="7772400" cy="1470025"/>
          </a:xfrm>
          <a:prstGeom prst="rect">
            <a:avLst/>
          </a:prstGeom>
        </p:spPr>
        <p:txBody>
          <a:bodyPr anchor="t"/>
          <a:lstStyle>
            <a:lvl1pPr>
              <a:defRPr sz="5400"/>
            </a:lvl1pPr>
          </a:lstStyle>
          <a:p>
            <a:pPr>
              <a:defRPr sz="4400"/>
            </a:pPr>
            <a:r>
              <a:rPr sz="5400"/>
              <a:t>Bienvenidos</a:t>
            </a:r>
          </a:p>
        </p:txBody>
      </p:sp>
      <p:sp>
        <p:nvSpPr>
          <p:cNvPr id="71" name="Double-click to edit"/>
          <p:cNvSpPr txBox="1"/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72" name="100_0297.jpg" descr="100_029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617537"/>
            <a:ext cx="8318500" cy="624046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Brownsville…"/>
          <p:cNvSpPr/>
          <p:nvPr/>
        </p:nvSpPr>
        <p:spPr>
          <a:xfrm>
            <a:off x="3619500" y="2476500"/>
            <a:ext cx="4477479" cy="1905000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Brownsville</a:t>
            </a:r>
          </a:p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Laredo</a:t>
            </a:r>
          </a:p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Linares Agosto 2017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"/>
          <p:cNvGrpSpPr/>
          <p:nvPr/>
        </p:nvGrpSpPr>
        <p:grpSpPr>
          <a:xfrm>
            <a:off x="304800" y="304800"/>
            <a:ext cx="2935288" cy="3527425"/>
            <a:chOff x="0" y="0"/>
            <a:chExt cx="2935287" cy="3527425"/>
          </a:xfrm>
        </p:grpSpPr>
        <p:pic>
          <p:nvPicPr>
            <p:cNvPr id="200" name="baptism.jpg" descr="baptis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35288" cy="3276600"/>
            </a:xfrm>
            <a:prstGeom prst="rect">
              <a:avLst/>
            </a:prstGeom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</p:pic>
        <p:sp>
          <p:nvSpPr>
            <p:cNvPr id="201" name="estoy…"/>
            <p:cNvSpPr txBox="1"/>
            <p:nvPr/>
          </p:nvSpPr>
          <p:spPr>
            <a:xfrm>
              <a:off x="470743" y="263525"/>
              <a:ext cx="2092227" cy="326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estoy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listo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al:</a:t>
              </a:r>
            </a:p>
          </p:txBody>
        </p:sp>
      </p:grpSp>
      <p:sp>
        <p:nvSpPr>
          <p:cNvPr id="203" name="Line"/>
          <p:cNvSpPr/>
          <p:nvPr/>
        </p:nvSpPr>
        <p:spPr>
          <a:xfrm flipH="1">
            <a:off x="304799" y="3581400"/>
            <a:ext cx="2" cy="327660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04" name="Line"/>
          <p:cNvSpPr/>
          <p:nvPr/>
        </p:nvSpPr>
        <p:spPr>
          <a:xfrm>
            <a:off x="3276600" y="304800"/>
            <a:ext cx="5867400" cy="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207" name="Group"/>
          <p:cNvGrpSpPr/>
          <p:nvPr/>
        </p:nvGrpSpPr>
        <p:grpSpPr>
          <a:xfrm>
            <a:off x="3574814" y="1709278"/>
            <a:ext cx="5270972" cy="1153444"/>
            <a:chOff x="0" y="1128"/>
            <a:chExt cx="5270971" cy="1153442"/>
          </a:xfrm>
        </p:grpSpPr>
        <p:sp>
          <p:nvSpPr>
            <p:cNvPr id="205" name="Rounded Rectangle"/>
            <p:cNvSpPr/>
            <p:nvPr/>
          </p:nvSpPr>
          <p:spPr>
            <a:xfrm>
              <a:off x="6585" y="44450"/>
              <a:ext cx="5257801" cy="10668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06" name="Yo entiendo…"/>
            <p:cNvSpPr txBox="1"/>
            <p:nvPr/>
          </p:nvSpPr>
          <p:spPr>
            <a:xfrm>
              <a:off x="-1" y="1128"/>
              <a:ext cx="5270973" cy="1153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Yo entiendo</a:t>
              </a:r>
              <a:endParaRPr b="1" sz="36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3600">
                  <a:solidFill>
                    <a:srgbClr val="CC6600"/>
                  </a:solidFill>
                  <a:uFill>
                    <a:solidFill>
                      <a:srgbClr val="CC6600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Lo que</a:t>
              </a: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 tengo que hacer</a:t>
              </a:r>
            </a:p>
          </p:txBody>
        </p:sp>
      </p:grpSp>
      <p:sp>
        <p:nvSpPr>
          <p:cNvPr id="208" name="Cree en Cristo (Jn 8:24)…"/>
          <p:cNvSpPr txBox="1"/>
          <p:nvPr/>
        </p:nvSpPr>
        <p:spPr>
          <a:xfrm>
            <a:off x="609600" y="3968750"/>
            <a:ext cx="7731125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914400">
              <a:lnSpc>
                <a:spcPct val="120000"/>
              </a:lnSpc>
              <a:buClr>
                <a:srgbClr val="FFFF99"/>
              </a:buClr>
              <a:buSzPct val="100000"/>
              <a:buFont typeface="Arial"/>
              <a:buChar char="•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 sz="28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Cree</a:t>
            </a:r>
            <a:r>
              <a:rPr b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en Cristo </a:t>
            </a:r>
            <a:r>
              <a:rPr i="1"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rPr>
              <a:t>(Jn 8:24)</a:t>
            </a:r>
            <a:endParaRPr i="1" sz="2800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lnSpc>
                <a:spcPct val="120000"/>
              </a:lnSpc>
              <a:buClr>
                <a:srgbClr val="FFFF99"/>
              </a:buClr>
              <a:buSzPct val="100000"/>
              <a:buFont typeface="Arial"/>
              <a:buChar char="•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 sz="28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Arrepentirse</a:t>
            </a: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de sus pecados </a:t>
            </a:r>
            <a:r>
              <a:rPr i="1"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rPr>
              <a:t>(Hch 2:38)</a:t>
            </a:r>
            <a:endParaRPr i="1" sz="2800">
              <a:solidFill>
                <a:schemeClr val="accent3"/>
              </a:solidFill>
              <a:uFill>
                <a:solidFill>
                  <a:schemeClr val="accent3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lnSpc>
                <a:spcPct val="120000"/>
              </a:lnSpc>
              <a:buClr>
                <a:srgbClr val="FFFF99"/>
              </a:buClr>
              <a:buSzPct val="100000"/>
              <a:buFont typeface="Arial"/>
              <a:buChar char="•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 sz="28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Confesar</a:t>
            </a: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que cree </a:t>
            </a:r>
            <a:r>
              <a:rPr i="1"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rPr>
              <a:t>(Rom. 10:9-10; Hch 8:37)</a:t>
            </a:r>
            <a:endParaRPr i="1" sz="2800">
              <a:solidFill>
                <a:srgbClr val="FFFF99"/>
              </a:solidFill>
              <a:uFill>
                <a:solidFill>
                  <a:srgbClr val="FFFF99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lnSpc>
                <a:spcPct val="120000"/>
              </a:lnSpc>
              <a:buClr>
                <a:srgbClr val="FFFF99"/>
              </a:buClr>
              <a:buSzPct val="100000"/>
              <a:buFont typeface="Arial"/>
              <a:buChar char="•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 sz="28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Ser Bautizado</a:t>
            </a: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en agua </a:t>
            </a:r>
            <a:r>
              <a:rPr i="1"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rPr>
              <a:t>(Mar 16:16; Hch 2:38)</a:t>
            </a:r>
          </a:p>
        </p:txBody>
      </p:sp>
      <p:sp>
        <p:nvSpPr>
          <p:cNvPr id="209" name="Al saber que:"/>
          <p:cNvSpPr txBox="1"/>
          <p:nvPr/>
        </p:nvSpPr>
        <p:spPr>
          <a:xfrm>
            <a:off x="5286375" y="361950"/>
            <a:ext cx="218122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58368">
              <a:defRPr b="1" sz="2376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rial-Black"/>
                <a:ea typeface="Arial-Black"/>
                <a:cs typeface="Arial-Black"/>
                <a:sym typeface="Arial-Black"/>
              </a:defRPr>
            </a:lvl1pPr>
          </a:lstStyle>
          <a:p>
            <a:pPr>
              <a:defRPr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</a:defRPr>
            </a:pPr>
            <a:r>
              <a:rPr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Al saber que:</a:t>
            </a:r>
            <a:endParaRPr>
              <a:solidFill>
                <a:schemeClr val="accent3"/>
              </a:solidFill>
              <a:uFill>
                <a:solidFill>
                  <a:schemeClr val="accent3"/>
                </a:solidFill>
              </a:uFill>
            </a:endParaRPr>
          </a:p>
        </p:txBody>
      </p:sp>
      <p:sp>
        <p:nvSpPr>
          <p:cNvPr id="210" name="Arrow"/>
          <p:cNvSpPr/>
          <p:nvPr/>
        </p:nvSpPr>
        <p:spPr>
          <a:xfrm>
            <a:off x="3276600" y="457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/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8" grpId="2"/>
      <p:bldP build="whole" bldLvl="1" animBg="1" rev="0" advAuto="0" spid="20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"/>
          <p:cNvGrpSpPr/>
          <p:nvPr/>
        </p:nvGrpSpPr>
        <p:grpSpPr>
          <a:xfrm>
            <a:off x="304800" y="304800"/>
            <a:ext cx="2935288" cy="3527425"/>
            <a:chOff x="0" y="0"/>
            <a:chExt cx="2935287" cy="3527425"/>
          </a:xfrm>
        </p:grpSpPr>
        <p:pic>
          <p:nvPicPr>
            <p:cNvPr id="212" name="baptism.jpg" descr="baptis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35288" cy="3276600"/>
            </a:xfrm>
            <a:prstGeom prst="rect">
              <a:avLst/>
            </a:prstGeom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</p:pic>
        <p:sp>
          <p:nvSpPr>
            <p:cNvPr id="213" name="Estoy…"/>
            <p:cNvSpPr txBox="1"/>
            <p:nvPr/>
          </p:nvSpPr>
          <p:spPr>
            <a:xfrm>
              <a:off x="445814" y="263525"/>
              <a:ext cx="2142084" cy="326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Estoy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Listo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Al:</a:t>
              </a:r>
            </a:p>
          </p:txBody>
        </p:sp>
      </p:grpSp>
      <p:sp>
        <p:nvSpPr>
          <p:cNvPr id="215" name="Line"/>
          <p:cNvSpPr/>
          <p:nvPr/>
        </p:nvSpPr>
        <p:spPr>
          <a:xfrm flipH="1">
            <a:off x="304799" y="3581400"/>
            <a:ext cx="2" cy="327660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16" name="Line"/>
          <p:cNvSpPr/>
          <p:nvPr/>
        </p:nvSpPr>
        <p:spPr>
          <a:xfrm>
            <a:off x="3276600" y="304800"/>
            <a:ext cx="5867400" cy="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219" name="Group"/>
          <p:cNvGrpSpPr/>
          <p:nvPr/>
        </p:nvGrpSpPr>
        <p:grpSpPr>
          <a:xfrm>
            <a:off x="533400" y="3804778"/>
            <a:ext cx="8229600" cy="620044"/>
            <a:chOff x="0" y="1128"/>
            <a:chExt cx="8229600" cy="620042"/>
          </a:xfrm>
        </p:grpSpPr>
        <p:sp>
          <p:nvSpPr>
            <p:cNvPr id="217" name="Rounded Rectangle"/>
            <p:cNvSpPr/>
            <p:nvPr/>
          </p:nvSpPr>
          <p:spPr>
            <a:xfrm>
              <a:off x="0" y="6350"/>
              <a:ext cx="8229600" cy="6096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218" name="Yo entiendo porque necesito el Baut."/>
            <p:cNvSpPr txBox="1"/>
            <p:nvPr/>
          </p:nvSpPr>
          <p:spPr>
            <a:xfrm>
              <a:off x="48220" y="1128"/>
              <a:ext cx="8133160" cy="620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Yo entiendo </a:t>
              </a:r>
              <a:r>
                <a:rPr b="1" sz="3600">
                  <a:solidFill>
                    <a:srgbClr val="CC6600"/>
                  </a:solidFill>
                  <a:uFill>
                    <a:solidFill>
                      <a:srgbClr val="CC6600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porque</a:t>
              </a: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 necesito el Baut.</a:t>
              </a:r>
            </a:p>
          </p:txBody>
        </p:sp>
      </p:grpSp>
      <p:sp>
        <p:nvSpPr>
          <p:cNvPr id="220" name="Perdido- ahora &amp; y despues Eternamente"/>
          <p:cNvSpPr txBox="1"/>
          <p:nvPr/>
        </p:nvSpPr>
        <p:spPr>
          <a:xfrm>
            <a:off x="228600" y="4648200"/>
            <a:ext cx="885031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b="1" i="1" sz="36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ComicSansMS-Bold"/>
                <a:ea typeface="ComicSansMS-Bold"/>
                <a:cs typeface="ComicSansMS-Bold"/>
                <a:sym typeface="ComicSansMS-Bold"/>
              </a:defRPr>
            </a:lvl1pPr>
          </a:lstStyle>
          <a:p>
            <a:pPr>
              <a:defRPr sz="2400" u="none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ComicSansMS-Bold"/>
                <a:ea typeface="ComicSansMS-Bold"/>
                <a:cs typeface="ComicSansMS-Bold"/>
                <a:sym typeface="ComicSansMS-Bold"/>
              </a:rPr>
              <a:t>Perdido- ahora &amp; y despues Eternamente</a:t>
            </a:r>
          </a:p>
        </p:txBody>
      </p:sp>
      <p:sp>
        <p:nvSpPr>
          <p:cNvPr id="221" name="Jn 8:21; 1 Cor. 6:9-11 – No se puede ir al cielo…"/>
          <p:cNvSpPr txBox="1"/>
          <p:nvPr/>
        </p:nvSpPr>
        <p:spPr>
          <a:xfrm>
            <a:off x="990600" y="5410200"/>
            <a:ext cx="7921625" cy="137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Jn 8:21; 1 Cor. 6:9-11 – No se puede ir al cielo</a:t>
            </a:r>
            <a:endParaRPr b="1" sz="2800">
              <a:solidFill>
                <a:srgbClr val="FFFF99"/>
              </a:solidFill>
              <a:uFill>
                <a:solidFill>
                  <a:srgbClr val="FFFF99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algn="ctr"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Rev. 21:8; Rom. 6:23 – su destino el infierno</a:t>
            </a:r>
            <a:endParaRPr b="1" sz="2800">
              <a:solidFill>
                <a:srgbClr val="FFFF99"/>
              </a:solidFill>
              <a:uFill>
                <a:solidFill>
                  <a:srgbClr val="FFFF99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algn="ctr"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¿</a:t>
            </a:r>
            <a:r>
              <a:rPr b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Entiende usted todo esto?</a:t>
            </a:r>
          </a:p>
        </p:txBody>
      </p:sp>
      <p:sp>
        <p:nvSpPr>
          <p:cNvPr id="222" name="Al saber que :"/>
          <p:cNvSpPr txBox="1"/>
          <p:nvPr/>
        </p:nvSpPr>
        <p:spPr>
          <a:xfrm>
            <a:off x="4733925" y="914400"/>
            <a:ext cx="3419475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40079">
              <a:defRPr b="1" sz="357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rial-Black"/>
                <a:ea typeface="Arial-Black"/>
                <a:cs typeface="Arial-Black"/>
                <a:sym typeface="Arial-Black"/>
              </a:defRPr>
            </a:lvl1pPr>
          </a:lstStyle>
          <a:p>
            <a:pPr>
              <a:defRPr b="0" sz="238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357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rial-Black"/>
                <a:ea typeface="Arial-Black"/>
                <a:cs typeface="Arial-Black"/>
                <a:sym typeface="Arial-Black"/>
              </a:rPr>
              <a:t>Al saber que :</a:t>
            </a:r>
          </a:p>
        </p:txBody>
      </p:sp>
      <p:sp>
        <p:nvSpPr>
          <p:cNvPr id="223" name="Shape"/>
          <p:cNvSpPr/>
          <p:nvPr/>
        </p:nvSpPr>
        <p:spPr>
          <a:xfrm>
            <a:off x="6096000" y="1752600"/>
            <a:ext cx="485775" cy="976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/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  <p:bldP build="whole" bldLvl="1" animBg="1" rev="0" advAuto="0" spid="220" grpId="2"/>
      <p:bldP build="p" bldLvl="1" animBg="1" rev="0" advAuto="0" spid="221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10" y="60341"/>
            <a:ext cx="5151773" cy="641965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v 3:20…"/>
          <p:cNvSpPr txBox="1"/>
          <p:nvPr/>
        </p:nvSpPr>
        <p:spPr>
          <a:xfrm>
            <a:off x="4685161" y="272529"/>
            <a:ext cx="4377803" cy="422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6" tIns="32146" rIns="32146" bIns="32146">
            <a:spAutoFit/>
          </a:bodyPr>
          <a:lstStyle/>
          <a:p>
            <a:pPr defTabSz="410765">
              <a:defRPr b="1" sz="3400">
                <a:solidFill>
                  <a:schemeClr val="accent3"/>
                </a:solidFill>
                <a:uFill>
                  <a:solidFill>
                    <a:srgbClr val="53585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Rev 3:20</a:t>
            </a:r>
          </a:p>
          <a:p>
            <a:pPr defTabSz="410765">
              <a:defRPr b="1" sz="3400">
                <a:solidFill>
                  <a:schemeClr val="accent3"/>
                </a:solidFill>
                <a:uFill>
                  <a:solidFill>
                    <a:srgbClr val="53585F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t>'He aquí, yo estoy a la puerta y llamo; si alguno oye mi voz y abre la puerta, entraré a él, y cenaré con él y él conmigo.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&quot;El principio de la sabiduría es el temor de Jehová; Los insensatos desprecian la sabiduría y la enseñanza.&quot; (Prov 1:7)"/>
          <p:cNvSpPr txBox="1"/>
          <p:nvPr/>
        </p:nvSpPr>
        <p:spPr>
          <a:xfrm>
            <a:off x="193266" y="677947"/>
            <a:ext cx="8885956" cy="411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594074" indent="-594074" defTabSz="636508">
              <a:spcBef>
                <a:spcPts val="700"/>
              </a:spcBef>
              <a:buSzPct val="100000"/>
              <a:buChar char="•"/>
              <a:defRPr b="1" sz="5544">
                <a:solidFill>
                  <a:schemeClr val="accent3"/>
                </a:solidFill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b="0"/>
            </a:pPr>
            <a:r>
              <a:rPr b="1"/>
              <a:t>"El principio de la sabiduría es el temor de Jehová; Los insensatos desprecian la sabiduría y la enseñanza." (Prov 1:7)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4.png" descr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428">
            <a:off x="-53578" y="-68092"/>
            <a:ext cx="9144000" cy="69941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roup"/>
          <p:cNvGrpSpPr/>
          <p:nvPr/>
        </p:nvGrpSpPr>
        <p:grpSpPr>
          <a:xfrm>
            <a:off x="3446859" y="157914"/>
            <a:ext cx="4030160" cy="1383240"/>
            <a:chOff x="0" y="0"/>
            <a:chExt cx="4030159" cy="1383239"/>
          </a:xfrm>
        </p:grpSpPr>
        <p:sp>
          <p:nvSpPr>
            <p:cNvPr id="231" name="Shape"/>
            <p:cNvSpPr/>
            <p:nvPr/>
          </p:nvSpPr>
          <p:spPr>
            <a:xfrm>
              <a:off x="0" y="0"/>
              <a:ext cx="4030160" cy="138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493"/>
                  </a:moveTo>
                  <a:cubicBezTo>
                    <a:pt x="0" y="1564"/>
                    <a:pt x="537" y="0"/>
                    <a:pt x="1199" y="0"/>
                  </a:cubicBezTo>
                  <a:lnTo>
                    <a:pt x="18040" y="0"/>
                  </a:lnTo>
                  <a:cubicBezTo>
                    <a:pt x="18703" y="0"/>
                    <a:pt x="19240" y="1564"/>
                    <a:pt x="19240" y="3493"/>
                  </a:cubicBezTo>
                  <a:lnTo>
                    <a:pt x="19240" y="12227"/>
                  </a:lnTo>
                  <a:lnTo>
                    <a:pt x="21600" y="21600"/>
                  </a:lnTo>
                  <a:lnTo>
                    <a:pt x="19240" y="17467"/>
                  </a:lnTo>
                  <a:lnTo>
                    <a:pt x="19240" y="17467"/>
                  </a:lnTo>
                  <a:cubicBezTo>
                    <a:pt x="19240" y="19396"/>
                    <a:pt x="18703" y="20960"/>
                    <a:pt x="18040" y="20960"/>
                  </a:cubicBezTo>
                  <a:lnTo>
                    <a:pt x="1199" y="20960"/>
                  </a:lnTo>
                  <a:cubicBezTo>
                    <a:pt x="537" y="20960"/>
                    <a:pt x="0" y="19396"/>
                    <a:pt x="0" y="17467"/>
                  </a:cubicBezTo>
                  <a:lnTo>
                    <a:pt x="0" y="17467"/>
                  </a:lnTo>
                  <a:lnTo>
                    <a:pt x="0" y="12227"/>
                  </a:ln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0"/>
            </a:ln>
            <a:effectLst>
              <a:outerShdw sx="100000" sy="100000" kx="0" ky="0" algn="b" rotWithShape="0" blurRad="114300" dist="279400" dir="5400000">
                <a:schemeClr val="accent4">
                  <a:alpha val="67999"/>
                </a:scheme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24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</a:p>
          </p:txBody>
        </p:sp>
        <p:sp>
          <p:nvSpPr>
            <p:cNvPr id="232" name="¿Qué, pues, haré de Jesús, llamado el Cristo?"/>
            <p:cNvSpPr txBox="1"/>
            <p:nvPr/>
          </p:nvSpPr>
          <p:spPr>
            <a:xfrm>
              <a:off x="65524" y="102017"/>
              <a:ext cx="3458687" cy="1138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14300" dist="279400" dir="5400000">
                <a:schemeClr val="accent4">
                  <a:alpha val="67999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spAutoFit/>
            </a:bodyPr>
            <a:lstStyle>
              <a:lvl1pPr indent="342900" algn="ctr" defTabSz="410765">
                <a:defRPr sz="24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lvl1pPr>
            </a:lstStyle>
            <a:p>
              <a:pPr>
                <a:defRPr sz="2800"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sz="2400">
                  <a:latin typeface="Arial Rounded MT Bold"/>
                  <a:ea typeface="Arial Rounded MT Bold"/>
                  <a:cs typeface="Arial Rounded MT Bold"/>
                  <a:sym typeface="Arial Rounded MT Bold"/>
                </a:rPr>
                <a:t>¿Qué, pues, haré de Jesús, llamado el Cristo?</a:t>
              </a:r>
            </a:p>
          </p:txBody>
        </p:sp>
      </p:grpSp>
      <p:grpSp>
        <p:nvGrpSpPr>
          <p:cNvPr id="236" name="Group"/>
          <p:cNvGrpSpPr/>
          <p:nvPr/>
        </p:nvGrpSpPr>
        <p:grpSpPr>
          <a:xfrm>
            <a:off x="2000250" y="3750468"/>
            <a:ext cx="5036345" cy="1947084"/>
            <a:chOff x="0" y="7858"/>
            <a:chExt cx="5036343" cy="1947082"/>
          </a:xfrm>
        </p:grpSpPr>
        <p:sp>
          <p:nvSpPr>
            <p:cNvPr id="234" name="Shape"/>
            <p:cNvSpPr/>
            <p:nvPr/>
          </p:nvSpPr>
          <p:spPr>
            <a:xfrm>
              <a:off x="0" y="7858"/>
              <a:ext cx="5036344" cy="194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82"/>
                  </a:moveTo>
                  <a:cubicBezTo>
                    <a:pt x="0" y="1022"/>
                    <a:pt x="395" y="0"/>
                    <a:pt x="882" y="0"/>
                  </a:cubicBezTo>
                  <a:lnTo>
                    <a:pt x="20718" y="0"/>
                  </a:lnTo>
                  <a:cubicBezTo>
                    <a:pt x="21205" y="0"/>
                    <a:pt x="21600" y="1022"/>
                    <a:pt x="21600" y="2282"/>
                  </a:cubicBezTo>
                  <a:lnTo>
                    <a:pt x="21600" y="11412"/>
                  </a:lnTo>
                  <a:cubicBezTo>
                    <a:pt x="21600" y="12672"/>
                    <a:pt x="21205" y="13694"/>
                    <a:pt x="20718" y="13694"/>
                  </a:cubicBezTo>
                  <a:lnTo>
                    <a:pt x="9000" y="13694"/>
                  </a:lnTo>
                  <a:lnTo>
                    <a:pt x="8899" y="21600"/>
                  </a:lnTo>
                  <a:lnTo>
                    <a:pt x="3600" y="13694"/>
                  </a:lnTo>
                  <a:lnTo>
                    <a:pt x="882" y="13694"/>
                  </a:lnTo>
                  <a:cubicBezTo>
                    <a:pt x="395" y="13694"/>
                    <a:pt x="0" y="12672"/>
                    <a:pt x="0" y="11412"/>
                  </a:cubicBezTo>
                  <a:lnTo>
                    <a:pt x="0" y="11412"/>
                  </a:lnTo>
                  <a:lnTo>
                    <a:pt x="0" y="7988"/>
                  </a:lnTo>
                  <a:close/>
                </a:path>
              </a:pathLst>
            </a:custGeom>
            <a:noFill/>
            <a:ln w="38100" cap="flat">
              <a:solidFill>
                <a:schemeClr val="accent3"/>
              </a:solidFill>
              <a:prstDash val="solid"/>
              <a:miter lim="0"/>
            </a:ln>
            <a:effectLst>
              <a:outerShdw sx="100000" sy="100000" kx="0" ky="0" algn="b" rotWithShape="0" blurRad="114300" dist="279400" dir="5400000">
                <a:schemeClr val="accent4">
                  <a:alpha val="67999"/>
                </a:scheme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 algn="ctr" defTabSz="410765">
                <a:defRPr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</a:p>
          </p:txBody>
        </p:sp>
        <p:sp>
          <p:nvSpPr>
            <p:cNvPr id="235" name="Todos le dijeron: ¡Sea crucificado!"/>
            <p:cNvSpPr txBox="1"/>
            <p:nvPr/>
          </p:nvSpPr>
          <p:spPr>
            <a:xfrm>
              <a:off x="60260" y="30559"/>
              <a:ext cx="4915824" cy="11890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114300" dist="279400" dir="5400000">
                <a:schemeClr val="accent4">
                  <a:alpha val="67999"/>
                </a:scheme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spAutoFit/>
            </a:bodyPr>
            <a:lstStyle/>
            <a:p>
              <a:pPr indent="342900" algn="ctr" defTabSz="410765">
                <a:defRPr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American Typewriter"/>
                  <a:ea typeface="American Typewriter"/>
                  <a:cs typeface="American Typewriter"/>
                  <a:sym typeface="American Typewriter"/>
                </a:defRPr>
              </a:pPr>
              <a:r>
                <a:rPr b="1" sz="3600"/>
                <a:t>Todos le dijeron: ¡Sea crucificado!</a:t>
              </a:r>
              <a:r>
                <a:t> </a:t>
              </a:r>
            </a:p>
          </p:txBody>
        </p:sp>
      </p:grpSp>
      <p:sp>
        <p:nvSpPr>
          <p:cNvPr id="237" name="Mateo 27:15-26"/>
          <p:cNvSpPr txBox="1"/>
          <p:nvPr/>
        </p:nvSpPr>
        <p:spPr>
          <a:xfrm rot="19907199">
            <a:off x="-256500" y="453184"/>
            <a:ext cx="3592995" cy="1181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6" tIns="32146" rIns="32146" bIns="32146">
            <a:spAutoFit/>
          </a:bodyPr>
          <a:lstStyle>
            <a:lvl1pPr algn="ctr" defTabSz="410765">
              <a:defRPr b="1" spc="33" sz="3600">
                <a:solidFill>
                  <a:schemeClr val="accent3"/>
                </a:solidFill>
                <a:effectLst>
                  <a:outerShdw sx="100000" sy="100000" kx="0" ky="0" algn="b" rotWithShape="0" blurRad="76200" dist="50800" dir="5400000">
                    <a:schemeClr val="accent4">
                      <a:alpha val="64999"/>
                    </a:schemeClr>
                  </a:outerShdw>
                </a:effectLst>
                <a:uFill>
                  <a:solidFill>
                    <a:srgbClr val="007324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 spc="0" sz="2800">
                <a:effectLst/>
                <a:uFill>
                  <a:solidFill>
                    <a:schemeClr val="accent3"/>
                  </a:solidFill>
                </a:uFill>
              </a:defRPr>
            </a:pPr>
            <a:r>
              <a:rPr b="1" spc="33" sz="3600">
                <a:effectLst>
                  <a:outerShdw sx="100000" sy="100000" kx="0" ky="0" algn="b" rotWithShape="0" blurRad="76200" dist="50800" dir="5400000">
                    <a:schemeClr val="accent4">
                      <a:alpha val="64999"/>
                    </a:schemeClr>
                  </a:outerShdw>
                </a:effectLst>
                <a:uFill>
                  <a:solidFill>
                    <a:srgbClr val="007324"/>
                  </a:solidFill>
                </a:uFill>
              </a:rPr>
              <a:t>Mateo 27:15-26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1"/>
      <p:bldP build="whole" bldLvl="1" animBg="1" rev="0" advAuto="0" spid="23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2E0B43EE-66B0-42DC-8D98-C86E38E066B4-L0-001.jpeg" descr="2E0B43EE-66B0-42DC-8D98-C86E38E066B4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2737" y="-502766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tile_paper_ltgray" descr="tile_paper_ltgray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9080" y="3113157"/>
            <a:ext cx="2315012" cy="128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tile_paper_ltgray" descr="tile_paper_ltgray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74401" y="818084"/>
            <a:ext cx="2239691" cy="16614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3" name="Group"/>
          <p:cNvGrpSpPr/>
          <p:nvPr/>
        </p:nvGrpSpPr>
        <p:grpSpPr>
          <a:xfrm>
            <a:off x="6595042" y="-96857"/>
            <a:ext cx="2448501" cy="2457268"/>
            <a:chOff x="0" y="-1082"/>
            <a:chExt cx="2448500" cy="2457267"/>
          </a:xfrm>
        </p:grpSpPr>
        <p:pic>
          <p:nvPicPr>
            <p:cNvPr id="79" name="pasted-image.pdf" descr="pasted-image.pd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7360" b="0"/>
            <a:stretch>
              <a:fillRect/>
            </a:stretch>
          </p:blipFill>
          <p:spPr>
            <a:xfrm rot="21349561">
              <a:off x="424152" y="66527"/>
              <a:ext cx="1942420" cy="2322048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25400" dist="12700" dir="5400000">
                <a:schemeClr val="accent4">
                  <a:alpha val="50000"/>
                </a:schemeClr>
              </a:outerShdw>
            </a:effectLst>
          </p:spPr>
        </p:pic>
        <p:grpSp>
          <p:nvGrpSpPr>
            <p:cNvPr id="82" name="Group"/>
            <p:cNvGrpSpPr/>
            <p:nvPr/>
          </p:nvGrpSpPr>
          <p:grpSpPr>
            <a:xfrm rot="252913">
              <a:off x="26761" y="999922"/>
              <a:ext cx="1456648" cy="781776"/>
              <a:chOff x="0" y="0"/>
              <a:chExt cx="1456647" cy="781774"/>
            </a:xfrm>
          </p:grpSpPr>
          <p:sp>
            <p:nvSpPr>
              <p:cNvPr id="80" name="Arrow"/>
              <p:cNvSpPr/>
              <p:nvPr/>
            </p:nvSpPr>
            <p:spPr>
              <a:xfrm rot="20820000">
                <a:off x="36589" y="149417"/>
                <a:ext cx="1383469" cy="482941"/>
              </a:xfrm>
              <a:prstGeom prst="rightArrow">
                <a:avLst>
                  <a:gd name="adj1" fmla="val 68954"/>
                  <a:gd name="adj2" fmla="val 42380"/>
                </a:avLst>
              </a:prstGeom>
              <a:gradFill flip="none" rotWithShape="1">
                <a:gsLst>
                  <a:gs pos="0">
                    <a:srgbClr val="0365C0">
                      <a:alpha val="82096"/>
                    </a:srgbClr>
                  </a:gs>
                  <a:gs pos="100000">
                    <a:srgbClr val="51A7F9">
                      <a:alpha val="82096"/>
                    </a:srgbClr>
                  </a:gs>
                </a:gsLst>
                <a:lin ang="16200000" scaled="0"/>
              </a:gradFill>
              <a:ln w="3175" cap="flat">
                <a:noFill/>
                <a:miter lim="400000"/>
              </a:ln>
              <a:effectLst>
                <a:outerShdw sx="100000" sy="100000" kx="0" ky="0" algn="b" rotWithShape="0" blurRad="88900" dist="76200" dir="5400000">
                  <a:schemeClr val="accent4">
                    <a:alpha val="52839"/>
                  </a:scheme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 defTabSz="642937">
                  <a:defRPr b="1" sz="2400">
                    <a:solidFill>
                      <a:schemeClr val="accent3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</a:p>
            </p:txBody>
          </p:sp>
          <p:sp>
            <p:nvSpPr>
              <p:cNvPr id="81" name="Cielos"/>
              <p:cNvSpPr txBox="1"/>
              <p:nvPr/>
            </p:nvSpPr>
            <p:spPr>
              <a:xfrm rot="20820000">
                <a:off x="38384" y="202549"/>
                <a:ext cx="1243393" cy="408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642937">
                  <a:defRPr b="1" sz="2400">
                    <a:solidFill>
                      <a:schemeClr val="accent3"/>
                    </a:solidFill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>
                  <a:defRPr b="0" sz="1200">
                    <a:solidFill>
                      <a:srgbClr val="85604A"/>
                    </a:solidFill>
                  </a:defRPr>
                </a:pPr>
                <a:r>
                  <a:rPr b="1" sz="2400">
                    <a:solidFill>
                      <a:schemeClr val="accent3"/>
                    </a:solidFill>
                  </a:rPr>
                  <a:t>Cielos</a:t>
                </a:r>
              </a:p>
            </p:txBody>
          </p:sp>
        </p:grpSp>
      </p:grpSp>
      <p:pic>
        <p:nvPicPr>
          <p:cNvPr id="84" name="pasted-image.pdf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2072" y="4461179"/>
            <a:ext cx="2913148" cy="1955022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Jesús…"/>
          <p:cNvSpPr txBox="1"/>
          <p:nvPr/>
        </p:nvSpPr>
        <p:spPr>
          <a:xfrm>
            <a:off x="2758759" y="842210"/>
            <a:ext cx="1571771" cy="15684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8100" dir="1460853">
              <a:schemeClr val="accent4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642937">
              <a:defRPr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b="1" sz="24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</a:rPr>
              <a:t>Jesús</a:t>
            </a:r>
            <a:endParaRPr b="1" sz="24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</a:endParaRPr>
          </a:p>
          <a:p>
            <a:pPr defTabSz="642937">
              <a:defRPr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b="1" sz="24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</a:rPr>
              <a:t>El Ladrón</a:t>
            </a:r>
            <a:endParaRPr b="1" sz="24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</a:endParaRPr>
          </a:p>
          <a:p>
            <a:pPr defTabSz="642937">
              <a:defRPr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b="1" sz="24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</a:rPr>
              <a:t>Lázaro</a:t>
            </a:r>
            <a:endParaRPr b="1" sz="24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</a:endParaRPr>
          </a:p>
          <a:p>
            <a:pPr defTabSz="642937">
              <a:defRPr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b="1" sz="24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Grunge Face"/>
                <a:ea typeface="Grunge Face"/>
                <a:cs typeface="Grunge Face"/>
                <a:sym typeface="Grunge Face"/>
              </a:rPr>
              <a:t>Paraíso</a:t>
            </a:r>
          </a:p>
        </p:txBody>
      </p:sp>
      <p:sp>
        <p:nvSpPr>
          <p:cNvPr id="86" name="El Rico en Tormento"/>
          <p:cNvSpPr txBox="1"/>
          <p:nvPr/>
        </p:nvSpPr>
        <p:spPr>
          <a:xfrm>
            <a:off x="2633594" y="3522991"/>
            <a:ext cx="1618293" cy="10101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chemeClr val="accent4">
                <a:alpha val="37998"/>
              </a:scheme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642937">
              <a:defRPr b="1" sz="22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>
              <a:defRPr b="0" sz="1200">
                <a:solidFill>
                  <a:srgbClr val="85604A"/>
                </a:solidFill>
                <a:effectLst/>
                <a:latin typeface="Didot"/>
                <a:ea typeface="Didot"/>
                <a:cs typeface="Didot"/>
                <a:sym typeface="Didot"/>
              </a:defRPr>
            </a:pPr>
            <a:r>
              <a:rPr b="1" sz="22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Grunge Face"/>
                <a:ea typeface="Grunge Face"/>
                <a:cs typeface="Grunge Face"/>
                <a:sym typeface="Grunge Face"/>
              </a:rPr>
              <a:t>El Rico en Tormento</a:t>
            </a:r>
            <a:endParaRPr b="1" sz="22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  <a:latin typeface="Grunge Face"/>
              <a:ea typeface="Grunge Face"/>
              <a:cs typeface="Grunge Face"/>
              <a:sym typeface="Grunge Face"/>
            </a:endParaRPr>
          </a:p>
        </p:txBody>
      </p:sp>
      <p:sp>
        <p:nvSpPr>
          <p:cNvPr id="87" name="Cuerpo vuelve al polvo…"/>
          <p:cNvSpPr txBox="1"/>
          <p:nvPr/>
        </p:nvSpPr>
        <p:spPr>
          <a:xfrm>
            <a:off x="1605642" y="4802329"/>
            <a:ext cx="2095694" cy="9957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chemeClr val="accent4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642937">
              <a:defRPr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b="1" sz="22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</a:rPr>
              <a:t>Cuerpo vuelve al polvo </a:t>
            </a:r>
            <a:endParaRPr b="1" sz="2200">
              <a:solidFill>
                <a:schemeClr val="accent3"/>
              </a:solidFill>
              <a:effectLst>
                <a:outerShdw sx="100000" sy="100000" kx="0" ky="0" algn="b" rotWithShape="0" blurRad="12700" dist="25400" dir="2700000">
                  <a:schemeClr val="accent4"/>
                </a:outerShdw>
              </a:effectLst>
            </a:endParaRPr>
          </a:p>
          <a:p>
            <a:pPr defTabSz="642937">
              <a:defRPr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 b="1" sz="16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</a:rPr>
              <a:t>Gen 3:19</a:t>
            </a:r>
          </a:p>
        </p:txBody>
      </p:sp>
      <p:grpSp>
        <p:nvGrpSpPr>
          <p:cNvPr id="94" name="Group"/>
          <p:cNvGrpSpPr/>
          <p:nvPr/>
        </p:nvGrpSpPr>
        <p:grpSpPr>
          <a:xfrm>
            <a:off x="6222472" y="3194434"/>
            <a:ext cx="2505751" cy="2746999"/>
            <a:chOff x="0" y="0"/>
            <a:chExt cx="2505749" cy="2746998"/>
          </a:xfrm>
        </p:grpSpPr>
        <p:pic>
          <p:nvPicPr>
            <p:cNvPr id="88" name="pasted-image.pdf" descr="pasted-image.pdf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0" t="0" r="36597" b="0"/>
            <a:stretch>
              <a:fillRect/>
            </a:stretch>
          </p:blipFill>
          <p:spPr>
            <a:xfrm>
              <a:off x="185147" y="0"/>
              <a:ext cx="2320603" cy="274699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sx="100000" sy="100000" kx="0" ky="0" algn="b" rotWithShape="0" blurRad="25400" dist="12700" dir="5400000">
                <a:schemeClr val="accent4">
                  <a:alpha val="50000"/>
                </a:schemeClr>
              </a:outerShdw>
            </a:effectLst>
          </p:spPr>
        </p:pic>
        <p:grpSp>
          <p:nvGrpSpPr>
            <p:cNvPr id="93" name="Group"/>
            <p:cNvGrpSpPr/>
            <p:nvPr/>
          </p:nvGrpSpPr>
          <p:grpSpPr>
            <a:xfrm>
              <a:off x="-1" y="527947"/>
              <a:ext cx="2316288" cy="1306942"/>
              <a:chOff x="0" y="0"/>
              <a:chExt cx="2316286" cy="1306941"/>
            </a:xfrm>
          </p:grpSpPr>
          <p:grpSp>
            <p:nvGrpSpPr>
              <p:cNvPr id="91" name="tile_paper_medgray.png"/>
              <p:cNvGrpSpPr/>
              <p:nvPr/>
            </p:nvGrpSpPr>
            <p:grpSpPr>
              <a:xfrm>
                <a:off x="-1" y="0"/>
                <a:ext cx="1484602" cy="737409"/>
                <a:chOff x="0" y="0"/>
                <a:chExt cx="1484600" cy="737408"/>
              </a:xfrm>
            </p:grpSpPr>
            <p:sp>
              <p:nvSpPr>
                <p:cNvPr id="89" name="Arrow"/>
                <p:cNvSpPr/>
                <p:nvPr/>
              </p:nvSpPr>
              <p:spPr>
                <a:xfrm rot="660000">
                  <a:off x="32289" y="131111"/>
                  <a:ext cx="1420022" cy="475187"/>
                </a:xfrm>
                <a:prstGeom prst="rightArrow">
                  <a:avLst>
                    <a:gd name="adj1" fmla="val 68954"/>
                    <a:gd name="adj2" fmla="val 43094"/>
                  </a:avLst>
                </a:prstGeom>
                <a:blipFill rotWithShape="1">
                  <a:blip r:embed="rId9"/>
                  <a:srcRect l="0" t="0" r="0" b="0"/>
                  <a:tile tx="0" ty="0" sx="100000" sy="100000" flip="none" algn="tl"/>
                </a:blipFill>
                <a:ln w="3175" cap="flat">
                  <a:noFill/>
                  <a:miter lim="400000"/>
                </a:ln>
                <a:effectLst>
                  <a:outerShdw sx="100000" sy="100000" kx="0" ky="0" algn="b" rotWithShape="0" blurRad="88900" dist="76200" dir="5400000">
                    <a:schemeClr val="accent4">
                      <a:alpha val="52839"/>
                    </a:schemeClr>
                  </a:outerShdw>
                </a:effectLst>
              </p:spPr>
              <p:txBody>
                <a:bodyPr wrap="square" lIns="35718" tIns="35718" rIns="35718" bIns="35718" numCol="1" anchor="ctr">
                  <a:noAutofit/>
                </a:bodyPr>
                <a:lstStyle/>
                <a:p>
                  <a:pPr defTabSz="642937">
                    <a:defRPr b="1" sz="2400">
                      <a:solidFill>
                        <a:schemeClr val="accent3"/>
                      </a:solidFill>
                      <a:latin typeface="Didot"/>
                      <a:ea typeface="Didot"/>
                      <a:cs typeface="Didot"/>
                      <a:sym typeface="Didot"/>
                    </a:defRPr>
                  </a:pPr>
                </a:p>
              </p:txBody>
            </p:sp>
            <p:sp>
              <p:nvSpPr>
                <p:cNvPr id="90" name="Infierno"/>
                <p:cNvSpPr txBox="1"/>
                <p:nvPr/>
              </p:nvSpPr>
              <p:spPr>
                <a:xfrm rot="660000">
                  <a:off x="33576" y="151245"/>
                  <a:ext cx="1279926" cy="40818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Autofit/>
                </a:bodyPr>
                <a:lstStyle>
                  <a:lvl1pPr defTabSz="642937">
                    <a:defRPr b="1" sz="2400">
                      <a:solidFill>
                        <a:schemeClr val="accent3"/>
                      </a:solidFill>
                      <a:latin typeface="Didot"/>
                      <a:ea typeface="Didot"/>
                      <a:cs typeface="Didot"/>
                      <a:sym typeface="Didot"/>
                    </a:defRPr>
                  </a:lvl1pPr>
                </a:lstStyle>
                <a:p>
                  <a:pPr>
                    <a:defRPr b="0" sz="1200">
                      <a:solidFill>
                        <a:srgbClr val="85604A"/>
                      </a:solidFill>
                    </a:defRPr>
                  </a:pPr>
                  <a:r>
                    <a:rPr b="1" sz="2400">
                      <a:solidFill>
                        <a:schemeClr val="accent3"/>
                      </a:solidFill>
                    </a:rPr>
                    <a:t>Infierno</a:t>
                  </a:r>
                </a:p>
              </p:txBody>
            </p:sp>
          </p:grpSp>
          <p:sp>
            <p:nvSpPr>
              <p:cNvPr id="92" name="Mat 25:41"/>
              <p:cNvSpPr txBox="1"/>
              <p:nvPr/>
            </p:nvSpPr>
            <p:spPr>
              <a:xfrm>
                <a:off x="705747" y="1115821"/>
                <a:ext cx="1610540" cy="1911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sx="100000" sy="100000" kx="0" ky="0" algn="b" rotWithShape="0" blurRad="88900" dist="50800" dir="5400000">
                  <a:schemeClr val="accent4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642937">
                  <a:defRPr>
                    <a:solidFill>
                      <a:schemeClr val="accent3"/>
                    </a:solidFill>
                    <a:effectLst>
                      <a:outerShdw sx="100000" sy="100000" kx="0" ky="0" algn="b" rotWithShape="0" blurRad="12700" dist="25400" dir="2700000">
                        <a:schemeClr val="accent4"/>
                      </a:outerShdw>
                    </a:effectLst>
                    <a:latin typeface="Didot"/>
                    <a:ea typeface="Didot"/>
                    <a:cs typeface="Didot"/>
                    <a:sym typeface="Didot"/>
                  </a:defRPr>
                </a:lvl1pPr>
              </a:lstStyle>
              <a:p>
                <a:pPr>
                  <a:defRPr>
                    <a:solidFill>
                      <a:srgbClr val="85604A"/>
                    </a:solidFill>
                    <a:effectLst/>
                  </a:defRPr>
                </a:pPr>
                <a:r>
                  <a:rPr>
                    <a:solidFill>
                      <a:schemeClr val="accent3"/>
                    </a:solidFill>
                    <a:effectLst>
                      <a:outerShdw sx="100000" sy="100000" kx="0" ky="0" algn="b" rotWithShape="0" blurRad="12700" dist="25400" dir="2700000">
                        <a:schemeClr val="accent4"/>
                      </a:outerShdw>
                    </a:effectLst>
                  </a:rPr>
                  <a:t>Mat 25:41</a:t>
                </a:r>
              </a:p>
            </p:txBody>
          </p:sp>
        </p:grpSp>
      </p:grpSp>
      <p:sp>
        <p:nvSpPr>
          <p:cNvPr id="95" name="Mat 25:46"/>
          <p:cNvSpPr txBox="1"/>
          <p:nvPr/>
        </p:nvSpPr>
        <p:spPr>
          <a:xfrm>
            <a:off x="7299060" y="433725"/>
            <a:ext cx="1610540" cy="46957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50800" dir="2906843">
              <a:schemeClr val="accent4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defTabSz="642937">
              <a:defRPr sz="2800"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>
                <a:solidFill>
                  <a:srgbClr val="85604A"/>
                </a:solidFill>
                <a:effectLst/>
              </a:defRPr>
            </a:pPr>
            <a:r>
              <a:rPr>
                <a:solidFill>
                  <a:schemeClr val="accent3"/>
                </a:solidFill>
                <a:effectLst>
                  <a:outerShdw sx="100000" sy="100000" kx="0" ky="0" algn="b" rotWithShape="0" blurRad="12700" dist="25400" dir="2700000">
                    <a:schemeClr val="accent4"/>
                  </a:outerShdw>
                </a:effectLst>
              </a:rPr>
              <a:t>Mat 25:46</a:t>
            </a:r>
          </a:p>
        </p:txBody>
      </p:sp>
      <p:pic>
        <p:nvPicPr>
          <p:cNvPr id="96" name="C:\Users\Miguel Rocha\Pictures\menlink.gif" descr="C:\Users\Miguel Rocha\Pictures\menlink.gi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330" y="2653477"/>
            <a:ext cx="953697" cy="1217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C:\Users\Miguel Rocha\Pictures\h2.gif" descr="C:\Users\Miguel Rocha\Pictures\h2.gi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6036" y="1147059"/>
            <a:ext cx="912714" cy="10777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0" name="Group"/>
          <p:cNvGrpSpPr/>
          <p:nvPr/>
        </p:nvGrpSpPr>
        <p:grpSpPr>
          <a:xfrm>
            <a:off x="2374401" y="2493974"/>
            <a:ext cx="2340488" cy="638014"/>
            <a:chOff x="0" y="0"/>
            <a:chExt cx="2340486" cy="638012"/>
          </a:xfrm>
        </p:grpSpPr>
        <p:sp>
          <p:nvSpPr>
            <p:cNvPr id="98" name="Rounded Rectangle"/>
            <p:cNvSpPr/>
            <p:nvPr/>
          </p:nvSpPr>
          <p:spPr>
            <a:xfrm>
              <a:off x="0" y="0"/>
              <a:ext cx="2340487" cy="638013"/>
            </a:xfrm>
            <a:prstGeom prst="roundRect">
              <a:avLst>
                <a:gd name="adj" fmla="val 16795"/>
              </a:avLst>
            </a:prstGeom>
            <a:blipFill rotWithShape="1">
              <a:blip r:embed="rId12"/>
              <a:srcRect l="0" t="0" r="0" b="0"/>
              <a:tile tx="0" ty="0" sx="100000" sy="100000" flip="none" algn="tl"/>
            </a:blipFill>
            <a:ln w="25400" cap="flat">
              <a:solidFill>
                <a:srgbClr val="959A4C"/>
              </a:solidFill>
              <a:prstDash val="solid"/>
              <a:miter lim="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642937">
                <a:defRPr b="1" sz="22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99" name="Una gran sima"/>
            <p:cNvSpPr txBox="1"/>
            <p:nvPr/>
          </p:nvSpPr>
          <p:spPr>
            <a:xfrm>
              <a:off x="31132" y="105591"/>
              <a:ext cx="2278223" cy="426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indent="228600" defTabSz="642937">
                <a:defRPr b="1" sz="22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>
                <a:defRPr b="0" sz="1200"/>
              </a:pPr>
              <a:r>
                <a:rPr b="1" sz="2200"/>
                <a:t>Una gran sima</a:t>
              </a:r>
            </a:p>
          </p:txBody>
        </p:sp>
      </p:grpSp>
      <p:grpSp>
        <p:nvGrpSpPr>
          <p:cNvPr id="105" name="Group"/>
          <p:cNvGrpSpPr/>
          <p:nvPr/>
        </p:nvGrpSpPr>
        <p:grpSpPr>
          <a:xfrm>
            <a:off x="4724857" y="842452"/>
            <a:ext cx="1904069" cy="3062683"/>
            <a:chOff x="0" y="0"/>
            <a:chExt cx="1904068" cy="3062681"/>
          </a:xfrm>
        </p:grpSpPr>
        <p:grpSp>
          <p:nvGrpSpPr>
            <p:cNvPr id="103" name="Group"/>
            <p:cNvGrpSpPr/>
            <p:nvPr/>
          </p:nvGrpSpPr>
          <p:grpSpPr>
            <a:xfrm>
              <a:off x="143995" y="0"/>
              <a:ext cx="1476513" cy="383251"/>
              <a:chOff x="0" y="0"/>
              <a:chExt cx="1476511" cy="383250"/>
            </a:xfrm>
          </p:grpSpPr>
          <p:sp>
            <p:nvSpPr>
              <p:cNvPr id="101" name="Rectangle"/>
              <p:cNvSpPr/>
              <p:nvPr/>
            </p:nvSpPr>
            <p:spPr>
              <a:xfrm>
                <a:off x="0" y="0"/>
                <a:ext cx="1476444" cy="383251"/>
              </a:xfrm>
              <a:prstGeom prst="rect">
                <a:avLst/>
              </a:prstGeom>
              <a:gradFill flip="none" rotWithShape="1">
                <a:gsLst>
                  <a:gs pos="0">
                    <a:srgbClr val="945200"/>
                  </a:gs>
                  <a:gs pos="100000">
                    <a:srgbClr val="941100"/>
                  </a:gs>
                </a:gsLst>
                <a:lin ang="10800000" scaled="0"/>
              </a:gradFill>
              <a:ln w="25400" cap="flat">
                <a:solidFill>
                  <a:schemeClr val="accent4"/>
                </a:solidFill>
                <a:prstDash val="solid"/>
                <a:round/>
              </a:ln>
              <a:effectLst>
                <a:outerShdw sx="100000" sy="100000" kx="0" ky="0" algn="b" rotWithShape="0" blurRad="88900" dist="76200" dir="5400000">
                  <a:schemeClr val="accent4"/>
                </a:outerShdw>
              </a:effectLst>
            </p:spPr>
            <p:txBody>
              <a:bodyPr wrap="square" lIns="35718" tIns="35718" rIns="35718" bIns="35718" numCol="1" anchor="t">
                <a:noAutofit/>
              </a:bodyPr>
              <a:lstStyle/>
              <a:p>
                <a:pPr defTabSz="642937">
                  <a:defRPr>
                    <a:solidFill>
                      <a:srgbClr val="85604A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</a:p>
            </p:txBody>
          </p:sp>
          <p:sp>
            <p:nvSpPr>
              <p:cNvPr id="102" name="Juicio"/>
              <p:cNvSpPr txBox="1"/>
              <p:nvPr/>
            </p:nvSpPr>
            <p:spPr>
              <a:xfrm>
                <a:off x="0" y="0"/>
                <a:ext cx="1476512" cy="3633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t">
                <a:noAutofit/>
              </a:bodyPr>
              <a:lstStyle>
                <a:lvl1pPr defTabSz="642937">
                  <a:defRPr sz="2200">
                    <a:solidFill>
                      <a:schemeClr val="accent3"/>
                    </a:solidFill>
                    <a:latin typeface="Grunge Face"/>
                    <a:ea typeface="Grunge Face"/>
                    <a:cs typeface="Grunge Face"/>
                    <a:sym typeface="Grunge Face"/>
                  </a:defRPr>
                </a:lvl1pPr>
              </a:lstStyle>
              <a:p>
                <a:pPr>
                  <a:defRPr sz="1200">
                    <a:solidFill>
                      <a:srgbClr val="85604A"/>
                    </a:solidFill>
                    <a:latin typeface="Didot"/>
                    <a:ea typeface="Didot"/>
                    <a:cs typeface="Didot"/>
                    <a:sym typeface="Didot"/>
                  </a:defRPr>
                </a:pPr>
                <a:r>
                  <a:rPr sz="2200">
                    <a:solidFill>
                      <a:schemeClr val="accent3"/>
                    </a:solidFill>
                    <a:latin typeface="Grunge Face"/>
                    <a:ea typeface="Grunge Face"/>
                    <a:cs typeface="Grunge Face"/>
                    <a:sym typeface="Grunge Face"/>
                  </a:rPr>
                  <a:t>Juicio</a:t>
                </a:r>
              </a:p>
            </p:txBody>
          </p:sp>
        </p:grpSp>
        <p:pic>
          <p:nvPicPr>
            <p:cNvPr id="104" name="tile_paper_ltgray" descr="tile_paper_ltgray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430879"/>
              <a:ext cx="1904069" cy="2631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8" name="Group"/>
          <p:cNvGrpSpPr/>
          <p:nvPr/>
        </p:nvGrpSpPr>
        <p:grpSpPr>
          <a:xfrm>
            <a:off x="982072" y="1151490"/>
            <a:ext cx="1530788" cy="1129814"/>
            <a:chOff x="0" y="0"/>
            <a:chExt cx="1530787" cy="1129813"/>
          </a:xfrm>
        </p:grpSpPr>
        <p:sp>
          <p:nvSpPr>
            <p:cNvPr id="106" name="Arrow"/>
            <p:cNvSpPr/>
            <p:nvPr/>
          </p:nvSpPr>
          <p:spPr>
            <a:xfrm>
              <a:off x="0" y="0"/>
              <a:ext cx="1530787" cy="1129814"/>
            </a:xfrm>
            <a:prstGeom prst="rightArrow">
              <a:avLst>
                <a:gd name="adj1" fmla="val 50000"/>
                <a:gd name="adj2" fmla="val 50411"/>
              </a:avLst>
            </a:prstGeom>
            <a:solidFill>
              <a:srgbClr val="ECEDEC"/>
            </a:solidFill>
            <a:ln w="254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642937">
                <a:defRPr b="1" sz="16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107" name="El alma del Justo"/>
            <p:cNvSpPr txBox="1"/>
            <p:nvPr/>
          </p:nvSpPr>
          <p:spPr>
            <a:xfrm>
              <a:off x="-1" y="257526"/>
              <a:ext cx="1248231" cy="614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indent="228600" defTabSz="642937">
                <a:defRPr b="1" sz="16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>
                <a:defRPr b="0" sz="1200"/>
              </a:pPr>
              <a:r>
                <a:rPr b="1" sz="1600"/>
                <a:t>El alma del Justo</a:t>
              </a:r>
            </a:p>
          </p:txBody>
        </p:sp>
      </p:grpSp>
      <p:grpSp>
        <p:nvGrpSpPr>
          <p:cNvPr id="111" name="Group"/>
          <p:cNvGrpSpPr/>
          <p:nvPr/>
        </p:nvGrpSpPr>
        <p:grpSpPr>
          <a:xfrm>
            <a:off x="774229" y="2668119"/>
            <a:ext cx="1784755" cy="1406246"/>
            <a:chOff x="0" y="0"/>
            <a:chExt cx="1784754" cy="1406244"/>
          </a:xfrm>
        </p:grpSpPr>
        <p:sp>
          <p:nvSpPr>
            <p:cNvPr id="109" name="Arrow"/>
            <p:cNvSpPr/>
            <p:nvPr/>
          </p:nvSpPr>
          <p:spPr>
            <a:xfrm rot="637690">
              <a:off x="90430" y="138215"/>
              <a:ext cx="1603894" cy="1129815"/>
            </a:xfrm>
            <a:prstGeom prst="rightArrow">
              <a:avLst>
                <a:gd name="adj1" fmla="val 50000"/>
                <a:gd name="adj2" fmla="val 50394"/>
              </a:avLst>
            </a:prstGeom>
            <a:solidFill>
              <a:srgbClr val="ECEDEC"/>
            </a:solidFill>
            <a:ln w="254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642937">
                <a:defRPr b="1" sz="16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110" name="El alma del Injusto"/>
            <p:cNvSpPr txBox="1"/>
            <p:nvPr/>
          </p:nvSpPr>
          <p:spPr>
            <a:xfrm rot="637690">
              <a:off x="92853" y="369694"/>
              <a:ext cx="1321431" cy="6147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indent="228600" defTabSz="642937">
                <a:defRPr b="1" sz="16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>
                <a:defRPr b="0" sz="1200"/>
              </a:pPr>
              <a:r>
                <a:rPr b="1" sz="1600"/>
                <a:t>El alma del Injusto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3746807" y="3952764"/>
            <a:ext cx="2430194" cy="2223634"/>
            <a:chOff x="0" y="0"/>
            <a:chExt cx="2430192" cy="2223633"/>
          </a:xfrm>
        </p:grpSpPr>
        <p:sp>
          <p:nvSpPr>
            <p:cNvPr id="112" name="Rectangle"/>
            <p:cNvSpPr/>
            <p:nvPr/>
          </p:nvSpPr>
          <p:spPr>
            <a:xfrm>
              <a:off x="53153" y="1211780"/>
              <a:ext cx="2377040" cy="957020"/>
            </a:xfrm>
            <a:prstGeom prst="rect">
              <a:avLst/>
            </a:prstGeom>
            <a:blipFill rotWithShape="1">
              <a:blip r:embed="rId12"/>
              <a:srcRect l="0" t="0" r="0" b="0"/>
              <a:tile tx="0" ty="0" sx="100000" sy="100000" flip="none" algn="tl"/>
            </a:blipFill>
            <a:ln w="254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642937">
                <a:defRPr b="1" sz="16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113" name="Line"/>
            <p:cNvSpPr/>
            <p:nvPr/>
          </p:nvSpPr>
          <p:spPr>
            <a:xfrm>
              <a:off x="0" y="0"/>
              <a:ext cx="1456598" cy="129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959A4C"/>
              </a:solidFill>
              <a:prstDash val="solid"/>
              <a:round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642937">
                <a:defRPr b="1" sz="16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114" name="Habrá un día Resurrección…"/>
            <p:cNvSpPr txBox="1"/>
            <p:nvPr/>
          </p:nvSpPr>
          <p:spPr>
            <a:xfrm>
              <a:off x="53153" y="1156947"/>
              <a:ext cx="2377040" cy="1066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/>
            <a:p>
              <a:pPr indent="228600" defTabSz="642937">
                <a:defRPr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  <a:r>
                <a:rPr b="1" sz="2200"/>
                <a:t>Habrá un día</a:t>
              </a:r>
              <a:br>
                <a:rPr b="1" sz="2200"/>
              </a:br>
              <a:r>
                <a:rPr b="1" sz="2200"/>
                <a:t>Resurrección</a:t>
              </a:r>
              <a:endParaRPr b="1" sz="2200"/>
            </a:p>
            <a:p>
              <a:pPr indent="228600" defTabSz="642937">
                <a:defRPr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  <a:r>
                <a:rPr b="1" sz="1600"/>
                <a:t>Juan 5:28,29</a:t>
              </a:r>
            </a:p>
          </p:txBody>
        </p:sp>
      </p:grpSp>
      <p:sp>
        <p:nvSpPr>
          <p:cNvPr id="116" name="Hades: Lugar temporal de los espíritus"/>
          <p:cNvSpPr txBox="1"/>
          <p:nvPr/>
        </p:nvSpPr>
        <p:spPr>
          <a:xfrm>
            <a:off x="-6560" y="120112"/>
            <a:ext cx="7521469" cy="509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/>
          <a:p>
            <a:pPr indent="228600" defTabSz="642937">
              <a:defRPr b="1" sz="3400"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>
                <a:solidFill>
                  <a:srgbClr val="945200"/>
                </a:solidFill>
              </a:rPr>
              <a:t>Hades: </a:t>
            </a:r>
            <a:r>
              <a:rPr b="0" i="1">
                <a:solidFill>
                  <a:srgbClr val="945200"/>
                </a:solidFill>
              </a:rPr>
              <a:t>Lugar temporal de los espíritus</a:t>
            </a:r>
          </a:p>
        </p:txBody>
      </p:sp>
      <p:sp>
        <p:nvSpPr>
          <p:cNvPr id="117" name="Ecc.12:7"/>
          <p:cNvSpPr txBox="1"/>
          <p:nvPr/>
        </p:nvSpPr>
        <p:spPr>
          <a:xfrm>
            <a:off x="236861" y="4015591"/>
            <a:ext cx="1923763" cy="773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indent="228600" defTabSz="642937">
              <a:defRPr sz="3000">
                <a:solidFill>
                  <a:schemeClr val="accent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Ecc.12:7</a:t>
            </a:r>
          </a:p>
        </p:txBody>
      </p:sp>
      <p:sp>
        <p:nvSpPr>
          <p:cNvPr id="118" name="Mat 7:13,14"/>
          <p:cNvSpPr txBox="1"/>
          <p:nvPr/>
        </p:nvSpPr>
        <p:spPr>
          <a:xfrm>
            <a:off x="237724" y="625350"/>
            <a:ext cx="1081631" cy="26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/>
          <a:lstStyle>
            <a:lvl1pPr indent="228600" defTabSz="642937">
              <a:defRPr>
                <a:latin typeface="Gigi"/>
                <a:ea typeface="Gigi"/>
                <a:cs typeface="Gigi"/>
                <a:sym typeface="Gigi"/>
              </a:defRPr>
            </a:lvl1pPr>
          </a:lstStyle>
          <a:p>
            <a:pPr>
              <a:defRPr>
                <a:solidFill>
                  <a:srgbClr val="85604A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rPr>
                <a:solidFill>
                  <a:schemeClr val="accent4"/>
                </a:solidFill>
                <a:latin typeface="Gigi"/>
                <a:ea typeface="Gigi"/>
                <a:cs typeface="Gigi"/>
                <a:sym typeface="Gigi"/>
              </a:rPr>
              <a:t>Mat 7:13,14</a:t>
            </a:r>
          </a:p>
        </p:txBody>
      </p:sp>
      <p:grpSp>
        <p:nvGrpSpPr>
          <p:cNvPr id="121" name="Group"/>
          <p:cNvGrpSpPr/>
          <p:nvPr/>
        </p:nvGrpSpPr>
        <p:grpSpPr>
          <a:xfrm>
            <a:off x="6796182" y="2467355"/>
            <a:ext cx="2340488" cy="638013"/>
            <a:chOff x="0" y="0"/>
            <a:chExt cx="2340486" cy="638012"/>
          </a:xfrm>
        </p:grpSpPr>
        <p:sp>
          <p:nvSpPr>
            <p:cNvPr id="119" name="Rounded Rectangle"/>
            <p:cNvSpPr/>
            <p:nvPr/>
          </p:nvSpPr>
          <p:spPr>
            <a:xfrm>
              <a:off x="0" y="0"/>
              <a:ext cx="2340487" cy="638013"/>
            </a:xfrm>
            <a:prstGeom prst="roundRect">
              <a:avLst>
                <a:gd name="adj" fmla="val 16795"/>
              </a:avLst>
            </a:prstGeom>
            <a:blipFill rotWithShape="1">
              <a:blip r:embed="rId12"/>
              <a:srcRect l="0" t="0" r="0" b="0"/>
              <a:tile tx="0" ty="0" sx="100000" sy="100000" flip="none" algn="tl"/>
            </a:blipFill>
            <a:ln w="25400" cap="flat">
              <a:solidFill>
                <a:srgbClr val="959A4C"/>
              </a:solidFill>
              <a:prstDash val="solid"/>
              <a:miter lim="0"/>
            </a:ln>
            <a:effectLst/>
          </p:spPr>
          <p:txBody>
            <a:bodyPr wrap="square" lIns="35718" tIns="35718" rIns="35718" bIns="35718" numCol="1" anchor="ctr">
              <a:noAutofit/>
            </a:bodyPr>
            <a:lstStyle/>
            <a:p>
              <a:pPr defTabSz="642937">
                <a:defRPr b="1" sz="2200">
                  <a:solidFill>
                    <a:srgbClr val="85604A"/>
                  </a:solidFill>
                  <a:latin typeface="Didot"/>
                  <a:ea typeface="Didot"/>
                  <a:cs typeface="Didot"/>
                  <a:sym typeface="Didot"/>
                </a:defRPr>
              </a:pPr>
            </a:p>
          </p:txBody>
        </p:sp>
        <p:sp>
          <p:nvSpPr>
            <p:cNvPr id="120" name="2 Cor 5:10"/>
            <p:cNvSpPr txBox="1"/>
            <p:nvPr/>
          </p:nvSpPr>
          <p:spPr>
            <a:xfrm>
              <a:off x="31132" y="105591"/>
              <a:ext cx="2278223" cy="4268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indent="228600" defTabSz="642937">
                <a:defRPr b="1" sz="2200">
                  <a:solidFill>
                    <a:schemeClr val="accent3"/>
                  </a:solidFill>
                  <a:latin typeface="Didot"/>
                  <a:ea typeface="Didot"/>
                  <a:cs typeface="Didot"/>
                  <a:sym typeface="Didot"/>
                </a:defRPr>
              </a:lvl1pPr>
            </a:lstStyle>
            <a:p>
              <a:pPr/>
              <a:r>
                <a:t>2 Cor 5:10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3" dur="2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5" presetID="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1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10" presetID="1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Class="entr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1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4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9" dur="1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" grpId="14"/>
      <p:bldP build="whole" bldLvl="1" animBg="1" rev="0" advAuto="0" spid="94" grpId="16"/>
      <p:bldP build="whole" bldLvl="1" animBg="1" rev="0" advAuto="0" spid="85" grpId="4"/>
      <p:bldP build="whole" bldLvl="1" animBg="1" rev="0" advAuto="0" spid="100" grpId="9"/>
      <p:bldP build="whole" bldLvl="1" animBg="1" rev="0" advAuto="0" spid="83" grpId="17"/>
      <p:bldP build="whole" bldLvl="1" animBg="1" rev="0" advAuto="0" spid="108" grpId="2"/>
      <p:bldP build="whole" bldLvl="1" animBg="1" rev="0" advAuto="0" spid="86" grpId="7"/>
      <p:bldP build="whole" bldLvl="1" animBg="1" rev="0" advAuto="0" spid="78" grpId="3"/>
      <p:bldP build="whole" bldLvl="1" animBg="1" rev="0" advAuto="0" spid="77" grpId="6"/>
      <p:bldP build="whole" bldLvl="1" animBg="1" rev="0" advAuto="0" spid="111" grpId="8"/>
      <p:bldP build="whole" bldLvl="1" animBg="1" rev="0" advAuto="0" spid="121" grpId="15"/>
      <p:bldP build="whole" bldLvl="1" animBg="1" rev="0" advAuto="0" spid="117" grpId="12"/>
      <p:bldP build="whole" bldLvl="1" animBg="1" rev="0" advAuto="0" spid="97" grpId="1"/>
      <p:bldP build="whole" bldLvl="1" animBg="1" rev="0" advAuto="0" spid="87" grpId="11"/>
      <p:bldP build="whole" bldLvl="1" animBg="1" rev="0" advAuto="0" spid="96" grpId="5"/>
      <p:bldP build="whole" bldLvl="1" animBg="1" rev="0" advAuto="0" spid="115" grpId="13"/>
      <p:bldP build="whole" bldLvl="1" animBg="1" rev="0" advAuto="0" spid="84" grpId="1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Ejemplos de algunos que tuvieron…"/>
          <p:cNvSpPr txBox="1"/>
          <p:nvPr/>
        </p:nvSpPr>
        <p:spPr>
          <a:xfrm>
            <a:off x="157385" y="-81757"/>
            <a:ext cx="885043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410765">
              <a:defRPr sz="36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Ejemplos de algunos que tuvieron </a:t>
            </a:r>
            <a:endParaRPr b="1">
              <a:effectLst>
                <a:outerShdw sx="100000" sy="100000" kx="0" ky="0" algn="b" rotWithShape="0" blurRad="38100" dist="38100" dir="2700000">
                  <a:srgbClr val="53585F"/>
                </a:outerShdw>
              </a:effectLst>
              <a:latin typeface="Helvetica"/>
              <a:ea typeface="Helvetica"/>
              <a:cs typeface="Helvetica"/>
              <a:sym typeface="Helvetica"/>
            </a:endParaRPr>
          </a:p>
          <a:p>
            <a:pPr algn="ctr" defTabSz="410765">
              <a:defRPr sz="36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b="1"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  <a:latin typeface="Helvetica"/>
                <a:ea typeface="Helvetica"/>
                <a:cs typeface="Helvetica"/>
                <a:sym typeface="Helvetica"/>
              </a:rPr>
              <a:t>que hacer su decisión </a:t>
            </a:r>
          </a:p>
        </p:txBody>
      </p:sp>
      <p:pic>
        <p:nvPicPr>
          <p:cNvPr id="126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2509" y="766837"/>
            <a:ext cx="4166817" cy="6114604"/>
          </a:xfrm>
          <a:prstGeom prst="rect">
            <a:avLst/>
          </a:prstGeom>
          <a:ln w="3175">
            <a:miter lim="400000"/>
          </a:ln>
          <a:effectLst>
            <a:outerShdw sx="100000" sy="100000" kx="0" ky="0" algn="b" rotWithShape="0" blurRad="203200" dist="114300" dir="1362716">
              <a:schemeClr val="accent4"/>
            </a:outerShdw>
          </a:effectLst>
        </p:spPr>
      </p:pic>
      <p:sp>
        <p:nvSpPr>
          <p:cNvPr id="127" name="Judas le traiciono - Mt 26:14-16…"/>
          <p:cNvSpPr txBox="1"/>
          <p:nvPr/>
        </p:nvSpPr>
        <p:spPr>
          <a:xfrm>
            <a:off x="3306482" y="1073795"/>
            <a:ext cx="6571292" cy="49720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50800" dir="2942521">
              <a:schemeClr val="accent4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Judas le traiciono - Mt 26:14-16</a:t>
            </a: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Pedro le negó - Mat 26:69-75</a:t>
            </a: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Judíos “crucifícale” - Mat 27:22</a:t>
            </a: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Pilato Yo me lavo - Mat 27:23,24</a:t>
            </a: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Saulo le persiguió - Hch 9:1-5</a:t>
            </a: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Félix dijo después – Hch 24:24</a:t>
            </a: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Agripa Por poco - Hch 26:28</a:t>
            </a: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Muchos Creyeron - Hch 2:36-47</a:t>
            </a:r>
            <a:endParaRPr>
              <a:effectLst>
                <a:outerShdw sx="100000" sy="100000" kx="0" ky="0" algn="b" rotWithShape="0" blurRad="38100" dist="38100" dir="2700000">
                  <a:srgbClr val="53585F"/>
                </a:outerShdw>
              </a:effectLst>
            </a:endParaRPr>
          </a:p>
          <a:p>
            <a:pPr marL="763190" indent="-420290" defTabSz="410765">
              <a:spcBef>
                <a:spcPts val="800"/>
              </a:spcBef>
              <a:buClr>
                <a:srgbClr val="FF2F92"/>
              </a:buClr>
              <a:buSzPct val="120000"/>
              <a:buFont typeface="Helvetica"/>
              <a:buChar char="✦"/>
              <a:defRPr sz="30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Impact"/>
                <a:ea typeface="Impact"/>
                <a:cs typeface="Impact"/>
                <a:sym typeface="Impact"/>
              </a:defRPr>
            </a:pPr>
            <a:r>
              <a:rPr>
                <a:effectLst>
                  <a:outerShdw sx="100000" sy="100000" kx="0" ky="0" algn="b" rotWithShape="0" blurRad="38100" dist="38100" dir="2700000">
                    <a:srgbClr val="53585F"/>
                  </a:outerShdw>
                </a:effectLst>
              </a:rPr>
              <a:t> Muchos creyeron  (pero)Jn 12:42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00">
        <p15:prstTrans prst="peelOff" invX="1"/>
      </p:transition>
    </mc:Choice>
    <mc:Choice xmlns:p14="http://schemas.microsoft.com/office/powerpoint/2010/main" Requires="p14">
      <p:transition spd="slow" advClick="1" p14:dur="1200">
        <p:peelOff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75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375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375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375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375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3750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3750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3750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3750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3750"/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ienvenidos…"/>
          <p:cNvSpPr txBox="1"/>
          <p:nvPr/>
        </p:nvSpPr>
        <p:spPr>
          <a:xfrm>
            <a:off x="-1" y="110650"/>
            <a:ext cx="9144002" cy="1381126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b="1" sz="36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Bienvenidos </a:t>
            </a:r>
          </a:p>
          <a:p>
            <a:pPr algn="ctr" defTabSz="914400">
              <a:defRPr b="1" sz="36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Iglesia de Cristo en Linares</a:t>
            </a:r>
          </a:p>
        </p:txBody>
      </p:sp>
      <p:sp>
        <p:nvSpPr>
          <p:cNvPr id="132" name="1Pe 1:3,5 Bendito sea el Dios y Padre de nuestro Señor Jesucristo, que según su grande misericordia nos hizo renacer para una esperanza viva, por la resurrección de Jesucristo de los muertos;  para una herencia incorruptible, incontaminada e inmarcesible"/>
          <p:cNvSpPr txBox="1"/>
          <p:nvPr/>
        </p:nvSpPr>
        <p:spPr>
          <a:xfrm>
            <a:off x="229416" y="1842147"/>
            <a:ext cx="9093201" cy="400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900">
                <a:solidFill>
                  <a:srgbClr val="FEFB4B"/>
                </a:solidFill>
              </a:defRPr>
            </a:lvl1pPr>
          </a:lstStyle>
          <a:p>
            <a:pPr/>
            <a:r>
              <a:t>1Pe 1:3,5 Bendito sea el Dios y Padre de nuestro Señor Jesucristo, que según su grande misericordia nos hizo renacer para una esperanza viva, por la resurrección de Jesucristo de los muertos;  para una herencia incorruptible, incontaminada e inmarcesible, reservada en el cielo para vosotros,que sois guardados por el poder de Dios mediante la fe, para la salvación que está lista para ser manifestada en el tiempo postrero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3200" y="1676400"/>
            <a:ext cx="3276600" cy="291306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El Bautismo es la Parte…"/>
          <p:cNvSpPr txBox="1"/>
          <p:nvPr/>
        </p:nvSpPr>
        <p:spPr>
          <a:xfrm>
            <a:off x="-1" y="304800"/>
            <a:ext cx="9144002" cy="1381125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b="1"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36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El Bautismo es la Parte </a:t>
            </a:r>
            <a:endParaRPr sz="360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defTabSz="914400">
              <a:defRPr b="1"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36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rPr>
              <a:t>Central del Cristianismo</a:t>
            </a:r>
          </a:p>
        </p:txBody>
      </p:sp>
      <p:sp>
        <p:nvSpPr>
          <p:cNvPr id="136" name="Rectangle"/>
          <p:cNvSpPr/>
          <p:nvPr/>
        </p:nvSpPr>
        <p:spPr>
          <a:xfrm>
            <a:off x="2667000" y="1676400"/>
            <a:ext cx="1295400" cy="6096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sp>
        <p:nvSpPr>
          <p:cNvPr id="137" name="Rectangle"/>
          <p:cNvSpPr/>
          <p:nvPr/>
        </p:nvSpPr>
        <p:spPr>
          <a:xfrm>
            <a:off x="3124200" y="2286000"/>
            <a:ext cx="457200" cy="9144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140" name="Group"/>
          <p:cNvGrpSpPr/>
          <p:nvPr/>
        </p:nvGrpSpPr>
        <p:grpSpPr>
          <a:xfrm>
            <a:off x="533738" y="1752600"/>
            <a:ext cx="2438062" cy="1142842"/>
            <a:chOff x="0" y="0"/>
            <a:chExt cx="2438061" cy="1142841"/>
          </a:xfrm>
        </p:grpSpPr>
        <p:sp>
          <p:nvSpPr>
            <p:cNvPr id="138" name="Shape"/>
            <p:cNvSpPr/>
            <p:nvPr/>
          </p:nvSpPr>
          <p:spPr>
            <a:xfrm flipH="1">
              <a:off x="0" y="0"/>
              <a:ext cx="2438062" cy="114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39" name="Esencial…"/>
            <p:cNvSpPr txBox="1"/>
            <p:nvPr/>
          </p:nvSpPr>
          <p:spPr>
            <a:xfrm>
              <a:off x="414891" y="120116"/>
              <a:ext cx="1616746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t>Esencial</a:t>
              </a:r>
            </a:p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t>Para Sal.</a:t>
              </a:r>
            </a:p>
          </p:txBody>
        </p:sp>
      </p:grpSp>
      <p:sp>
        <p:nvSpPr>
          <p:cNvPr id="141" name="&quot;El que creyere y fuere bautizado, será salvo; mas el que no creyere, será condenado.&quot; (Marcos. 16:16)"/>
          <p:cNvSpPr txBox="1"/>
          <p:nvPr/>
        </p:nvSpPr>
        <p:spPr>
          <a:xfrm>
            <a:off x="590550" y="5730716"/>
            <a:ext cx="7962901" cy="955676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b="1" i="1"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/>
              <a:t>"El que creyere y fuere bautizado, será salvo; mas el que no creyere, será condenado."</a:t>
            </a:r>
            <a:r>
              <a:t> </a:t>
            </a:r>
            <a:r>
              <a:rPr sz="2800">
                <a:solidFill>
                  <a:srgbClr val="CC6600"/>
                </a:solidFill>
                <a:uFill>
                  <a:solidFill>
                    <a:srgbClr val="CC6600"/>
                  </a:solidFill>
                </a:uFill>
              </a:rPr>
              <a:t>(Marcos. 16:16)</a:t>
            </a:r>
          </a:p>
        </p:txBody>
      </p:sp>
      <p:grpSp>
        <p:nvGrpSpPr>
          <p:cNvPr id="144" name="Group"/>
          <p:cNvGrpSpPr/>
          <p:nvPr/>
        </p:nvGrpSpPr>
        <p:grpSpPr>
          <a:xfrm>
            <a:off x="533738" y="3200400"/>
            <a:ext cx="2438062" cy="1142842"/>
            <a:chOff x="0" y="0"/>
            <a:chExt cx="2438061" cy="1142841"/>
          </a:xfrm>
        </p:grpSpPr>
        <p:sp>
          <p:nvSpPr>
            <p:cNvPr id="142" name="Shape"/>
            <p:cNvSpPr/>
            <p:nvPr/>
          </p:nvSpPr>
          <p:spPr>
            <a:xfrm flipH="1">
              <a:off x="0" y="0"/>
              <a:ext cx="2438062" cy="114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3" name="Nos pone…"/>
            <p:cNvSpPr txBox="1"/>
            <p:nvPr/>
          </p:nvSpPr>
          <p:spPr>
            <a:xfrm>
              <a:off x="138381" y="120116"/>
              <a:ext cx="2169766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t>Nos pone</a:t>
              </a:r>
            </a:p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t>En la Iglesia</a:t>
              </a:r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1524000" y="4285716"/>
            <a:ext cx="5943600" cy="1715568"/>
            <a:chOff x="0" y="5816"/>
            <a:chExt cx="5943600" cy="1715566"/>
          </a:xfrm>
        </p:grpSpPr>
        <p:sp>
          <p:nvSpPr>
            <p:cNvPr id="145" name="Rounded Rectangle"/>
            <p:cNvSpPr/>
            <p:nvPr/>
          </p:nvSpPr>
          <p:spPr>
            <a:xfrm>
              <a:off x="0" y="368300"/>
              <a:ext cx="5943600" cy="990600"/>
            </a:xfrm>
            <a:prstGeom prst="roundRect">
              <a:avLst>
                <a:gd name="adj" fmla="val 36606"/>
              </a:avLst>
            </a:prstGeom>
            <a:solidFill>
              <a:schemeClr val="accent2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6" name="Paralelo a  la Muerte, Sepultura y…"/>
            <p:cNvSpPr txBox="1"/>
            <p:nvPr/>
          </p:nvSpPr>
          <p:spPr>
            <a:xfrm>
              <a:off x="78705" y="5816"/>
              <a:ext cx="5786190" cy="1715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t>Paralelo a  la Muerte, Sepultura y </a:t>
              </a:r>
            </a:p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t>Resurrección de Cristo</a:t>
              </a:r>
            </a:p>
          </p:txBody>
        </p:sp>
      </p:grpSp>
      <p:grpSp>
        <p:nvGrpSpPr>
          <p:cNvPr id="150" name="Group"/>
          <p:cNvGrpSpPr/>
          <p:nvPr/>
        </p:nvGrpSpPr>
        <p:grpSpPr>
          <a:xfrm>
            <a:off x="6096000" y="1676400"/>
            <a:ext cx="2438062" cy="1142842"/>
            <a:chOff x="0" y="0"/>
            <a:chExt cx="2438061" cy="1142841"/>
          </a:xfrm>
        </p:grpSpPr>
        <p:sp>
          <p:nvSpPr>
            <p:cNvPr id="148" name="Shape"/>
            <p:cNvSpPr/>
            <p:nvPr/>
          </p:nvSpPr>
          <p:spPr>
            <a:xfrm>
              <a:off x="0" y="0"/>
              <a:ext cx="2438062" cy="114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49" name="Comienza…"/>
            <p:cNvSpPr txBox="1"/>
            <p:nvPr/>
          </p:nvSpPr>
          <p:spPr>
            <a:xfrm>
              <a:off x="317871" y="120116"/>
              <a:ext cx="1793851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b="1" sz="2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</a:rPr>
                <a:t>Comienza</a:t>
              </a:r>
              <a:endParaRPr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endParaRPr>
            </a:p>
            <a:p>
              <a:pPr algn="ctr" defTabSz="914400">
                <a:defRPr b="1" sz="2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</a:rPr>
                <a:t>Cambio</a:t>
              </a:r>
            </a:p>
          </p:txBody>
        </p:sp>
      </p:grpSp>
      <p:grpSp>
        <p:nvGrpSpPr>
          <p:cNvPr id="153" name="Group"/>
          <p:cNvGrpSpPr/>
          <p:nvPr/>
        </p:nvGrpSpPr>
        <p:grpSpPr>
          <a:xfrm>
            <a:off x="6096000" y="3048000"/>
            <a:ext cx="2438062" cy="1142842"/>
            <a:chOff x="0" y="0"/>
            <a:chExt cx="2438061" cy="1142841"/>
          </a:xfrm>
        </p:grpSpPr>
        <p:sp>
          <p:nvSpPr>
            <p:cNvPr id="151" name="Shape"/>
            <p:cNvSpPr/>
            <p:nvPr/>
          </p:nvSpPr>
          <p:spPr>
            <a:xfrm>
              <a:off x="0" y="0"/>
              <a:ext cx="2438062" cy="1142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57" y="0"/>
                  </a:moveTo>
                  <a:cubicBezTo>
                    <a:pt x="18820" y="282"/>
                    <a:pt x="19835" y="1410"/>
                    <a:pt x="20435" y="3045"/>
                  </a:cubicBezTo>
                  <a:cubicBezTo>
                    <a:pt x="21038" y="5358"/>
                    <a:pt x="21375" y="7896"/>
                    <a:pt x="21600" y="10829"/>
                  </a:cubicBezTo>
                  <a:cubicBezTo>
                    <a:pt x="21375" y="13592"/>
                    <a:pt x="21038" y="16129"/>
                    <a:pt x="20435" y="18443"/>
                  </a:cubicBezTo>
                  <a:cubicBezTo>
                    <a:pt x="19835" y="20135"/>
                    <a:pt x="18820" y="21263"/>
                    <a:pt x="17957" y="21600"/>
                  </a:cubicBezTo>
                  <a:lnTo>
                    <a:pt x="3567" y="21600"/>
                  </a:lnTo>
                  <a:lnTo>
                    <a:pt x="0" y="10829"/>
                  </a:lnTo>
                  <a:lnTo>
                    <a:pt x="3567" y="0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2800"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2" name="Bautizado…"/>
            <p:cNvSpPr txBox="1"/>
            <p:nvPr/>
          </p:nvSpPr>
          <p:spPr>
            <a:xfrm>
              <a:off x="129827" y="120116"/>
              <a:ext cx="2169940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b="1" sz="2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</a:rPr>
                <a:t>Bautizado</a:t>
              </a:r>
              <a:endParaRPr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endParaRPr>
            </a:p>
            <a:p>
              <a:pPr algn="ctr" defTabSz="914400">
                <a:defRPr b="1" sz="2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  <a:r>
                <a:rPr>
                  <a:solidFill>
                    <a:schemeClr val="accent3"/>
                  </a:solidFill>
                  <a:uFill>
                    <a:solidFill>
                      <a:schemeClr val="accent3"/>
                    </a:solidFill>
                  </a:uFill>
                </a:rPr>
                <a:t>Para muerte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2"/>
      <p:bldP build="whole" bldLvl="1" animBg="1" rev="0" advAuto="0" spid="140" grpId="1"/>
      <p:bldP build="whole" bldLvl="1" animBg="1" rev="0" advAuto="0" spid="144" grpId="3"/>
      <p:bldP build="whole" bldLvl="1" animBg="1" rev="0" advAuto="0" spid="147" grpId="4"/>
      <p:bldP build="whole" bldLvl="1" animBg="1" rev="0" advAuto="0" spid="150" grpId="5"/>
      <p:bldP build="whole" bldLvl="1" animBg="1" rev="0" advAuto="0" spid="153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ine"/>
          <p:cNvSpPr/>
          <p:nvPr/>
        </p:nvSpPr>
        <p:spPr>
          <a:xfrm flipH="1">
            <a:off x="304799" y="3581400"/>
            <a:ext cx="2" cy="327660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56" name="Line"/>
          <p:cNvSpPr/>
          <p:nvPr/>
        </p:nvSpPr>
        <p:spPr>
          <a:xfrm>
            <a:off x="3276600" y="304800"/>
            <a:ext cx="5867400" cy="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59" name="Group"/>
          <p:cNvGrpSpPr/>
          <p:nvPr/>
        </p:nvGrpSpPr>
        <p:grpSpPr>
          <a:xfrm>
            <a:off x="3464632" y="533400"/>
            <a:ext cx="5491337" cy="990600"/>
            <a:chOff x="0" y="0"/>
            <a:chExt cx="5491336" cy="990600"/>
          </a:xfrm>
        </p:grpSpPr>
        <p:sp>
          <p:nvSpPr>
            <p:cNvPr id="157" name="Rounded Rectangle"/>
            <p:cNvSpPr/>
            <p:nvPr/>
          </p:nvSpPr>
          <p:spPr>
            <a:xfrm>
              <a:off x="116768" y="0"/>
              <a:ext cx="5257801" cy="9906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lnSpc>
                  <a:spcPct val="80000"/>
                </a:lnSpc>
                <a:def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58" name="Esperando hasta que tengan…"/>
            <p:cNvSpPr txBox="1"/>
            <p:nvPr/>
          </p:nvSpPr>
          <p:spPr>
            <a:xfrm>
              <a:off x="0" y="3336"/>
              <a:ext cx="5491337" cy="9839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lnSpc>
                  <a:spcPct val="80000"/>
                </a:lnSpc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Esperando hasta que tengan</a:t>
              </a:r>
              <a:endParaRPr b="1"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914400">
                <a:lnSpc>
                  <a:spcPct val="80000"/>
                </a:lnSpc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buen conocimiento de la Biblia</a:t>
              </a:r>
              <a:r>
                <a: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 </a:t>
              </a:r>
            </a:p>
          </p:txBody>
        </p:sp>
      </p:grpSp>
      <p:sp>
        <p:nvSpPr>
          <p:cNvPr id="160" name="Group"/>
          <p:cNvSpPr txBox="1"/>
          <p:nvPr/>
        </p:nvSpPr>
        <p:spPr>
          <a:xfrm>
            <a:off x="-9433" y="-336827"/>
            <a:ext cx="3182021" cy="537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 defTabSz="914400">
              <a:def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Algunas</a:t>
            </a:r>
          </a:p>
          <a:p>
            <a:pPr algn="ctr" defTabSz="914400">
              <a:def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Excusas</a:t>
            </a:r>
          </a:p>
          <a:p>
            <a:pPr algn="ctr" defTabSz="914400">
              <a:def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De</a:t>
            </a:r>
          </a:p>
          <a:p>
            <a:pPr algn="ctr" defTabSz="914400">
              <a:def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Algunos </a:t>
            </a:r>
          </a:p>
        </p:txBody>
      </p:sp>
      <p:grpSp>
        <p:nvGrpSpPr>
          <p:cNvPr id="163" name="Group"/>
          <p:cNvGrpSpPr/>
          <p:nvPr/>
        </p:nvGrpSpPr>
        <p:grpSpPr>
          <a:xfrm>
            <a:off x="3581400" y="1676400"/>
            <a:ext cx="5257800" cy="990600"/>
            <a:chOff x="0" y="0"/>
            <a:chExt cx="5257800" cy="990600"/>
          </a:xfrm>
        </p:grpSpPr>
        <p:sp>
          <p:nvSpPr>
            <p:cNvPr id="161" name="Rounded Rectangle"/>
            <p:cNvSpPr/>
            <p:nvPr/>
          </p:nvSpPr>
          <p:spPr>
            <a:xfrm>
              <a:off x="0" y="0"/>
              <a:ext cx="5257800" cy="9906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2" name="Esperando hasta…"/>
            <p:cNvSpPr txBox="1"/>
            <p:nvPr/>
          </p:nvSpPr>
          <p:spPr>
            <a:xfrm>
              <a:off x="1139018" y="43916"/>
              <a:ext cx="2979764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Esperando hasta</a:t>
              </a:r>
              <a:endParaRPr b="1"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Corregir su vida</a:t>
              </a:r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3581400" y="2819400"/>
            <a:ext cx="5257800" cy="914400"/>
            <a:chOff x="0" y="0"/>
            <a:chExt cx="5257800" cy="914400"/>
          </a:xfrm>
        </p:grpSpPr>
        <p:sp>
          <p:nvSpPr>
            <p:cNvPr id="164" name="Rounded Rectangle"/>
            <p:cNvSpPr/>
            <p:nvPr/>
          </p:nvSpPr>
          <p:spPr>
            <a:xfrm>
              <a:off x="0" y="0"/>
              <a:ext cx="5257800" cy="9144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5" name="Esperando…"/>
            <p:cNvSpPr txBox="1"/>
            <p:nvPr/>
          </p:nvSpPr>
          <p:spPr>
            <a:xfrm>
              <a:off x="1415442" y="5816"/>
              <a:ext cx="2426916" cy="9027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Esperando </a:t>
              </a:r>
              <a:endParaRPr b="1" sz="28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Para después</a:t>
              </a:r>
            </a:p>
          </p:txBody>
        </p:sp>
      </p:grpSp>
      <p:grpSp>
        <p:nvGrpSpPr>
          <p:cNvPr id="169" name="Group"/>
          <p:cNvGrpSpPr/>
          <p:nvPr/>
        </p:nvGrpSpPr>
        <p:grpSpPr>
          <a:xfrm>
            <a:off x="609600" y="3886200"/>
            <a:ext cx="8305800" cy="685800"/>
            <a:chOff x="0" y="0"/>
            <a:chExt cx="8305800" cy="685800"/>
          </a:xfrm>
        </p:grpSpPr>
        <p:sp>
          <p:nvSpPr>
            <p:cNvPr id="167" name="Rounded Rectangle"/>
            <p:cNvSpPr/>
            <p:nvPr/>
          </p:nvSpPr>
          <p:spPr>
            <a:xfrm>
              <a:off x="0" y="0"/>
              <a:ext cx="8305800" cy="6858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68" name="Esperando hasta que yo sienta algo"/>
            <p:cNvSpPr txBox="1"/>
            <p:nvPr/>
          </p:nvSpPr>
          <p:spPr>
            <a:xfrm>
              <a:off x="991902" y="14659"/>
              <a:ext cx="6321996" cy="656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Esperando hasta que yo sienta algo</a:t>
              </a:r>
              <a:r>
                <a: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 </a:t>
              </a:r>
            </a:p>
          </p:txBody>
        </p:sp>
      </p:grpSp>
      <p:grpSp>
        <p:nvGrpSpPr>
          <p:cNvPr id="172" name="Group"/>
          <p:cNvGrpSpPr/>
          <p:nvPr/>
        </p:nvGrpSpPr>
        <p:grpSpPr>
          <a:xfrm>
            <a:off x="609600" y="4724400"/>
            <a:ext cx="8305800" cy="685800"/>
            <a:chOff x="0" y="0"/>
            <a:chExt cx="8305800" cy="685800"/>
          </a:xfrm>
        </p:grpSpPr>
        <p:sp>
          <p:nvSpPr>
            <p:cNvPr id="170" name="Rounded Rectangle"/>
            <p:cNvSpPr/>
            <p:nvPr/>
          </p:nvSpPr>
          <p:spPr>
            <a:xfrm>
              <a:off x="0" y="0"/>
              <a:ext cx="8305800" cy="6858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1" name="Esperando hasta que Dios diga"/>
            <p:cNvSpPr txBox="1"/>
            <p:nvPr/>
          </p:nvSpPr>
          <p:spPr>
            <a:xfrm>
              <a:off x="1447936" y="94716"/>
              <a:ext cx="5409928" cy="4963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 defTabSz="914400">
                <a:def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pPr>
                <a:defRPr b="0" sz="2400">
                  <a:solidFill>
                    <a:schemeClr val="accent4"/>
                  </a:solidFill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Esperando hasta que Dios diga</a:t>
              </a:r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464815" y="5562600"/>
            <a:ext cx="8595371" cy="685800"/>
            <a:chOff x="0" y="0"/>
            <a:chExt cx="8595369" cy="685800"/>
          </a:xfrm>
        </p:grpSpPr>
        <p:sp>
          <p:nvSpPr>
            <p:cNvPr id="173" name="Rounded Rectangle"/>
            <p:cNvSpPr/>
            <p:nvPr/>
          </p:nvSpPr>
          <p:spPr>
            <a:xfrm>
              <a:off x="144784" y="0"/>
              <a:ext cx="8305801" cy="6858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74" name="Esperando hasta que pueda vivir la vida cristiana"/>
            <p:cNvSpPr txBox="1"/>
            <p:nvPr/>
          </p:nvSpPr>
          <p:spPr>
            <a:xfrm>
              <a:off x="0" y="14659"/>
              <a:ext cx="8595371" cy="6564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28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Esperando hasta que pueda vivir la vida cristiana</a:t>
              </a:r>
              <a:r>
                <a:rPr b="1" sz="40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59" grpId="2"/>
      <p:bldP build="whole" bldLvl="1" animBg="1" rev="0" advAuto="0" spid="163" grpId="3"/>
      <p:bldP build="whole" bldLvl="1" animBg="1" rev="0" advAuto="0" spid="166" grpId="4"/>
      <p:bldP build="whole" bldLvl="1" animBg="1" rev="0" advAuto="0" spid="175" grpId="7"/>
      <p:bldP build="whole" bldLvl="1" animBg="1" rev="0" advAuto="0" spid="172" grpId="6"/>
      <p:bldP build="whole" bldLvl="1" animBg="1" rev="0" advAuto="0" spid="169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"/>
          <p:cNvGrpSpPr/>
          <p:nvPr/>
        </p:nvGrpSpPr>
        <p:grpSpPr>
          <a:xfrm>
            <a:off x="304800" y="304800"/>
            <a:ext cx="2935288" cy="3276600"/>
            <a:chOff x="0" y="0"/>
            <a:chExt cx="2935287" cy="3276600"/>
          </a:xfrm>
        </p:grpSpPr>
        <p:pic>
          <p:nvPicPr>
            <p:cNvPr id="177" name="baptism.jpg" descr="baptis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35288" cy="3276600"/>
            </a:xfrm>
            <a:prstGeom prst="rect">
              <a:avLst/>
            </a:prstGeom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</p:pic>
        <p:sp>
          <p:nvSpPr>
            <p:cNvPr id="178" name="ESTOY…"/>
            <p:cNvSpPr/>
            <p:nvPr/>
          </p:nvSpPr>
          <p:spPr>
            <a:xfrm>
              <a:off x="1518443" y="263525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ESTOY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LISTO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Al:</a:t>
              </a:r>
            </a:p>
          </p:txBody>
        </p:sp>
      </p:grpSp>
      <p:sp>
        <p:nvSpPr>
          <p:cNvPr id="180" name="Line"/>
          <p:cNvSpPr/>
          <p:nvPr/>
        </p:nvSpPr>
        <p:spPr>
          <a:xfrm flipH="1">
            <a:off x="304799" y="3581400"/>
            <a:ext cx="2" cy="327660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81" name="Line"/>
          <p:cNvSpPr/>
          <p:nvPr/>
        </p:nvSpPr>
        <p:spPr>
          <a:xfrm>
            <a:off x="3276600" y="304800"/>
            <a:ext cx="5867400" cy="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84" name="Group"/>
          <p:cNvGrpSpPr/>
          <p:nvPr/>
        </p:nvGrpSpPr>
        <p:grpSpPr>
          <a:xfrm>
            <a:off x="3581400" y="457200"/>
            <a:ext cx="5073650" cy="1527175"/>
            <a:chOff x="0" y="0"/>
            <a:chExt cx="5073650" cy="1527175"/>
          </a:xfrm>
        </p:grpSpPr>
        <p:sp>
          <p:nvSpPr>
            <p:cNvPr id="182" name="Rounded Rectangle"/>
            <p:cNvSpPr/>
            <p:nvPr/>
          </p:nvSpPr>
          <p:spPr>
            <a:xfrm>
              <a:off x="0" y="0"/>
              <a:ext cx="5073650" cy="1527175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3600">
                  <a:solidFill>
                    <a:srgbClr val="CC6600"/>
                  </a:solidFill>
                  <a:uFill>
                    <a:solidFill>
                      <a:srgbClr val="CC6600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83" name="Yo Reconozco que…"/>
            <p:cNvSpPr txBox="1"/>
            <p:nvPr/>
          </p:nvSpPr>
          <p:spPr>
            <a:xfrm>
              <a:off x="451743" y="186866"/>
              <a:ext cx="4170165" cy="11534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Yo Reconozco que</a:t>
              </a:r>
              <a:endParaRPr b="1" sz="360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 </a:t>
              </a:r>
              <a:r>
                <a:rPr b="1" sz="3600">
                  <a:solidFill>
                    <a:srgbClr val="CC6600"/>
                  </a:solidFill>
                  <a:uFill>
                    <a:solidFill>
                      <a:srgbClr val="CC6600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Estoy en Pecado </a:t>
              </a:r>
            </a:p>
          </p:txBody>
        </p:sp>
      </p:grpSp>
      <p:sp>
        <p:nvSpPr>
          <p:cNvPr id="185" name="Bautismo nos lava…"/>
          <p:cNvSpPr txBox="1"/>
          <p:nvPr/>
        </p:nvSpPr>
        <p:spPr>
          <a:xfrm>
            <a:off x="4565650" y="2819400"/>
            <a:ext cx="3330575" cy="94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sz="28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Bautismo nos lava</a:t>
            </a:r>
            <a:endParaRPr b="1" i="1" sz="2800">
              <a:solidFill>
                <a:srgbClr val="FFFF99"/>
              </a:solidFill>
              <a:uFill>
                <a:solidFill>
                  <a:srgbClr val="FFFF99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algn="ctr"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1"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Hch 2:38; 22:16</a:t>
            </a:r>
          </a:p>
        </p:txBody>
      </p:sp>
      <p:sp>
        <p:nvSpPr>
          <p:cNvPr id="186" name="El Pecado nos separa de Dios…"/>
          <p:cNvSpPr txBox="1"/>
          <p:nvPr/>
        </p:nvSpPr>
        <p:spPr>
          <a:xfrm>
            <a:off x="2057400" y="3884612"/>
            <a:ext cx="5375275" cy="1373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914400">
              <a:defRPr b="1" i="1"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El Pecado nos separa de Dios</a:t>
            </a:r>
            <a:endParaRPr sz="2800" u="sng">
              <a:solidFill>
                <a:srgbClr val="FFFF99"/>
              </a:solidFill>
              <a:uFill>
                <a:solidFill>
                  <a:srgbClr val="FFFF99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buClr>
                <a:srgbClr val="FFFF99"/>
              </a:buClr>
              <a:buSzPct val="100000"/>
              <a:buFont typeface="Arial"/>
              <a:buChar char="•"/>
              <a:defRPr b="1" i="1"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rPr>
              <a:t>Ahora</a:t>
            </a: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- Isa. 59:1-2; Sant. 1:15</a:t>
            </a:r>
            <a:endParaRPr sz="2800">
              <a:solidFill>
                <a:srgbClr val="FFFF99"/>
              </a:solidFill>
              <a:uFill>
                <a:solidFill>
                  <a:srgbClr val="FFFF99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buClr>
                <a:srgbClr val="FFFF99"/>
              </a:buClr>
              <a:buSzPct val="100000"/>
              <a:buFont typeface="Arial"/>
              <a:buChar char="•"/>
              <a:defRPr b="1" i="1"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sz="2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Arial"/>
              </a:rPr>
              <a:t>Eternidad</a:t>
            </a:r>
            <a:r>
              <a:rPr sz="28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- Rom. 6:23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1"/>
      <p:bldP build="whole" bldLvl="1" animBg="1" rev="0" advAuto="0" spid="186" grpId="3"/>
      <p:bldP build="whole" bldLvl="1" animBg="1" rev="0" advAuto="0" spid="18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"/>
          <p:cNvGrpSpPr/>
          <p:nvPr/>
        </p:nvGrpSpPr>
        <p:grpSpPr>
          <a:xfrm>
            <a:off x="304800" y="304800"/>
            <a:ext cx="2935288" cy="3527425"/>
            <a:chOff x="0" y="0"/>
            <a:chExt cx="2935287" cy="3527425"/>
          </a:xfrm>
        </p:grpSpPr>
        <p:pic>
          <p:nvPicPr>
            <p:cNvPr id="188" name="baptism.jpg" descr="baptis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935288" cy="3276600"/>
            </a:xfrm>
            <a:prstGeom prst="rect">
              <a:avLst/>
            </a:prstGeom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</p:pic>
        <p:sp>
          <p:nvSpPr>
            <p:cNvPr id="189" name="Estoy…"/>
            <p:cNvSpPr txBox="1"/>
            <p:nvPr/>
          </p:nvSpPr>
          <p:spPr>
            <a:xfrm>
              <a:off x="445814" y="263525"/>
              <a:ext cx="2142084" cy="3263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Estoy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listo</a:t>
              </a:r>
              <a:endParaRPr b="1" sz="6000">
                <a:solidFill>
                  <a:schemeClr val="accent5"/>
                </a:solidFill>
                <a:effectLst>
                  <a:outerShdw sx="100000" sy="100000" kx="0" ky="0" algn="b" rotWithShape="0" blurRad="12700" dist="38100" dir="2700000">
                    <a:schemeClr val="accent4"/>
                  </a:outerShdw>
                </a:effectLst>
                <a:uFill>
                  <a:solidFill>
                    <a:schemeClr val="accent5"/>
                  </a:solidFill>
                </a:u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6000">
                  <a:solidFill>
                    <a:schemeClr val="accent5"/>
                  </a:solidFill>
                  <a:effectLst>
                    <a:outerShdw sx="100000" sy="100000" kx="0" ky="0" algn="b" rotWithShape="0" blurRad="12700" dist="38100" dir="2700000">
                      <a:schemeClr val="accent4"/>
                    </a:outerShdw>
                  </a:effectLst>
                  <a:uFill>
                    <a:solidFill>
                      <a:schemeClr val="accent5"/>
                    </a:solidFill>
                  </a:uFill>
                  <a:latin typeface="Comic Sans MS"/>
                  <a:ea typeface="Comic Sans MS"/>
                  <a:cs typeface="Comic Sans MS"/>
                  <a:sym typeface="Comic Sans MS"/>
                </a:rPr>
                <a:t>Al:</a:t>
              </a:r>
            </a:p>
          </p:txBody>
        </p:sp>
      </p:grpSp>
      <p:sp>
        <p:nvSpPr>
          <p:cNvPr id="191" name="Line"/>
          <p:cNvSpPr/>
          <p:nvPr/>
        </p:nvSpPr>
        <p:spPr>
          <a:xfrm flipH="1">
            <a:off x="304799" y="3581400"/>
            <a:ext cx="2" cy="327660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192" name="Line"/>
          <p:cNvSpPr/>
          <p:nvPr/>
        </p:nvSpPr>
        <p:spPr>
          <a:xfrm>
            <a:off x="3276600" y="304800"/>
            <a:ext cx="5867400" cy="0"/>
          </a:xfrm>
          <a:prstGeom prst="line">
            <a:avLst/>
          </a:prstGeom>
          <a:ln>
            <a:solidFill>
              <a:schemeClr val="accent3"/>
            </a:solidFill>
          </a:ln>
        </p:spPr>
        <p:txBody>
          <a:bodyPr lIns="0" tIns="0" rIns="0" bIns="0"/>
          <a:lstStyle/>
          <a:p>
            <a:pPr/>
          </a:p>
        </p:txBody>
      </p:sp>
      <p:grpSp>
        <p:nvGrpSpPr>
          <p:cNvPr id="195" name="Group"/>
          <p:cNvGrpSpPr/>
          <p:nvPr/>
        </p:nvGrpSpPr>
        <p:grpSpPr>
          <a:xfrm>
            <a:off x="3581400" y="1823578"/>
            <a:ext cx="5257800" cy="620044"/>
            <a:chOff x="0" y="1128"/>
            <a:chExt cx="5257800" cy="620042"/>
          </a:xfrm>
        </p:grpSpPr>
        <p:sp>
          <p:nvSpPr>
            <p:cNvPr id="193" name="Rounded Rectangle"/>
            <p:cNvSpPr/>
            <p:nvPr/>
          </p:nvSpPr>
          <p:spPr>
            <a:xfrm>
              <a:off x="0" y="6350"/>
              <a:ext cx="5257800" cy="609600"/>
            </a:xfrm>
            <a:prstGeom prst="roundRect">
              <a:avLst>
                <a:gd name="adj" fmla="val 23542"/>
              </a:avLst>
            </a:prstGeom>
            <a:solidFill>
              <a:schemeClr val="accent3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914400">
                <a:def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sp>
          <p:nvSpPr>
            <p:cNvPr id="194" name="Yo se quien es - Jesus"/>
            <p:cNvSpPr txBox="1"/>
            <p:nvPr/>
          </p:nvSpPr>
          <p:spPr>
            <a:xfrm>
              <a:off x="73111" y="1128"/>
              <a:ext cx="5111578" cy="620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 defTabSz="914400">
                <a:defRPr sz="2400">
                  <a:uFill>
                    <a:solidFill>
                      <a:schemeClr val="accent4"/>
                    </a:solidFill>
                  </a:u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Yo se quien es - </a:t>
              </a:r>
              <a:r>
                <a:rPr b="1" sz="3600">
                  <a:solidFill>
                    <a:srgbClr val="CC6600"/>
                  </a:solidFill>
                  <a:uFill>
                    <a:solidFill>
                      <a:srgbClr val="CC6600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Jesus</a:t>
              </a:r>
              <a:r>
                <a:rPr b="1" sz="3600">
                  <a:solidFill>
                    <a:schemeClr val="accent2"/>
                  </a:solidFill>
                  <a:uFill>
                    <a:solidFill>
                      <a:schemeClr val="accent2"/>
                    </a:solidFill>
                  </a:uFill>
                  <a:latin typeface="+mn-lt"/>
                  <a:ea typeface="+mn-ea"/>
                  <a:cs typeface="+mn-cs"/>
                  <a:sym typeface="Arial"/>
                </a:rPr>
                <a:t> </a:t>
              </a:r>
            </a:p>
          </p:txBody>
        </p:sp>
      </p:grpSp>
      <p:sp>
        <p:nvSpPr>
          <p:cNvPr id="196" name="Vivió sin pecado (Heb. 4:15)…"/>
          <p:cNvSpPr txBox="1"/>
          <p:nvPr/>
        </p:nvSpPr>
        <p:spPr>
          <a:xfrm>
            <a:off x="1676400" y="3617912"/>
            <a:ext cx="7654925" cy="2774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defTabSz="914400">
              <a:lnSpc>
                <a:spcPct val="110000"/>
              </a:lnSpc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i="1" sz="3200">
              <a:solidFill>
                <a:schemeClr val="accent5"/>
              </a:solidFill>
              <a:uFill>
                <a:solidFill>
                  <a:schemeClr val="accent5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lnSpc>
                <a:spcPct val="110000"/>
              </a:lnSpc>
              <a:buClr>
                <a:srgbClr val="FFFF99"/>
              </a:buClr>
              <a:buSzPct val="100000"/>
              <a:buFont typeface="Helvetica"/>
              <a:buChar char="B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Vivió sin pecado</a:t>
            </a: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+mn-lt"/>
                <a:ea typeface="+mn-ea"/>
                <a:cs typeface="+mn-cs"/>
                <a:sym typeface="Arial"/>
              </a:rPr>
              <a:t>(Heb. 4:15)</a:t>
            </a:r>
            <a:endParaRPr i="1" sz="3200">
              <a:solidFill>
                <a:schemeClr val="accent5"/>
              </a:solidFill>
              <a:uFill>
                <a:solidFill>
                  <a:schemeClr val="accent5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lnSpc>
                <a:spcPct val="110000"/>
              </a:lnSpc>
              <a:buClr>
                <a:srgbClr val="FFFF99"/>
              </a:buClr>
              <a:buSzPct val="100000"/>
              <a:buFont typeface="Helvetica"/>
              <a:buChar char="B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Es el hijo de Dios</a:t>
            </a: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+mn-lt"/>
                <a:ea typeface="+mn-ea"/>
                <a:cs typeface="+mn-cs"/>
                <a:sym typeface="Arial"/>
              </a:rPr>
              <a:t>(Rom. 1:4)</a:t>
            </a:r>
            <a:endParaRPr i="1" sz="3200">
              <a:solidFill>
                <a:schemeClr val="accent5"/>
              </a:solidFill>
              <a:uFill>
                <a:solidFill>
                  <a:schemeClr val="accent5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lnSpc>
                <a:spcPct val="110000"/>
              </a:lnSpc>
              <a:buClr>
                <a:srgbClr val="FFFF99"/>
              </a:buClr>
              <a:buSzPct val="100000"/>
              <a:buFont typeface="Helvetica"/>
              <a:buChar char="B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Murió por nosotros</a:t>
            </a: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+mn-lt"/>
                <a:ea typeface="+mn-ea"/>
                <a:cs typeface="+mn-cs"/>
                <a:sym typeface="Arial"/>
              </a:rPr>
              <a:t>(1 Cor. 15:1-4)</a:t>
            </a:r>
            <a:endParaRPr i="1" sz="3200">
              <a:solidFill>
                <a:schemeClr val="accent5"/>
              </a:solidFill>
              <a:uFill>
                <a:solidFill>
                  <a:schemeClr val="accent5"/>
                </a:solidFill>
              </a:uFill>
              <a:latin typeface="+mn-lt"/>
              <a:ea typeface="+mn-ea"/>
              <a:cs typeface="+mn-cs"/>
              <a:sym typeface="Arial"/>
            </a:endParaRPr>
          </a:p>
          <a:p>
            <a:pPr defTabSz="914400">
              <a:lnSpc>
                <a:spcPct val="110000"/>
              </a:lnSpc>
              <a:buClr>
                <a:srgbClr val="FFFF99"/>
              </a:buClr>
              <a:buSzPct val="100000"/>
              <a:buFont typeface="Helvetica"/>
              <a:buChar char="B"/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 u="sng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Resucito de los muertos</a:t>
            </a:r>
            <a:r>
              <a:rPr i="1" sz="3200">
                <a:solidFill>
                  <a:srgbClr val="FFFF99"/>
                </a:solidFill>
                <a:uFill>
                  <a:solidFill>
                    <a:srgbClr val="FFFF99"/>
                  </a:solidFill>
                </a:uFill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i="1" sz="320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+mn-lt"/>
                <a:ea typeface="+mn-ea"/>
                <a:cs typeface="+mn-cs"/>
                <a:sym typeface="Arial"/>
              </a:rPr>
              <a:t>(Hch 2:24, 32)</a:t>
            </a:r>
          </a:p>
        </p:txBody>
      </p:sp>
      <p:sp>
        <p:nvSpPr>
          <p:cNvPr id="197" name="Saber que:"/>
          <p:cNvSpPr txBox="1"/>
          <p:nvPr/>
        </p:nvSpPr>
        <p:spPr>
          <a:xfrm>
            <a:off x="4724400" y="609600"/>
            <a:ext cx="25146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ctr" defTabSz="603504">
              <a:defRPr b="1" sz="3366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rial-Black"/>
                <a:ea typeface="Arial-Black"/>
                <a:cs typeface="Arial-Black"/>
                <a:sym typeface="Arial-Black"/>
              </a:defRPr>
            </a:lvl1pPr>
          </a:lstStyle>
          <a:p>
            <a:pPr>
              <a:defRPr b="0" sz="2244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3366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Arial-Black"/>
                <a:ea typeface="Arial-Black"/>
                <a:cs typeface="Arial-Black"/>
                <a:sym typeface="Arial-Black"/>
              </a:rPr>
              <a:t>Saber que:</a:t>
            </a:r>
          </a:p>
        </p:txBody>
      </p:sp>
      <p:sp>
        <p:nvSpPr>
          <p:cNvPr id="198" name="Arrow"/>
          <p:cNvSpPr/>
          <p:nvPr/>
        </p:nvSpPr>
        <p:spPr>
          <a:xfrm>
            <a:off x="3352800" y="609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>
            <a:solidFill>
              <a:schemeClr val="accent4"/>
            </a:solidFill>
          </a:ln>
        </p:spPr>
        <p:txBody>
          <a:bodyPr lIns="50800" tIns="50800" rIns="50800" bIns="50800" anchor="ctr"/>
          <a:lstStyle/>
          <a:p>
            <a:pPr defTabSz="914400">
              <a:defRPr sz="2400">
                <a:uFill>
                  <a:solidFill>
                    <a:schemeClr val="accent4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6" grpId="2"/>
      <p:bldP build="whole" bldLvl="1" animBg="1" rev="0" advAuto="0" spid="19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CCCCFF"/>
      </a:accent5>
      <a:accent6>
        <a:srgbClr val="B2B2B2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CCCCFF"/>
      </a:accent5>
      <a:accent6>
        <a:srgbClr val="B2B2B2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chemeClr val="accent4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