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media/image1.jpeg" ContentType="image/jpeg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dia/image2.jpeg" ContentType="image/jpeg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4" name="Shape 9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2" name="Shape 10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n w="18415" cap="flat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Agnes"/>
                <a:ea typeface="Agnes"/>
                <a:cs typeface="Agnes"/>
                <a:sym typeface="Agnes"/>
              </a:defRPr>
            </a:lvl1pPr>
          </a:lstStyle>
          <a:p>
            <a:pPr/>
            <a:r>
              <a:t>For This Is Your Wisdom And Understanding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8" name="Shape 10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2700"/>
            </a:lvl1pPr>
          </a:lstStyle>
          <a:p>
            <a:pPr/>
            <a:r>
              <a:t>Mat 7:ss24  Cualquiera, pues, que me oye estas palabras, y las hace, le compararé a un hombre prudente, que edificó su casa sobre la roca.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4" name="Shape 114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100"/>
            </a:pPr>
            <a:r>
              <a:t>Num 25:1  Moraba Israel en Sitim; y el pueblo empezó a fornicar con las hijas de Moab,</a:t>
            </a:r>
          </a:p>
          <a:p>
            <a:pPr>
              <a:defRPr sz="2100"/>
            </a:pPr>
            <a:r>
              <a:t>Num 25:2  las cuales invitaban al pueblo a los sacrificios de sus dioses; y el pueblo comió, y se inclinó a sus dioses.</a:t>
            </a:r>
          </a:p>
          <a:p>
            <a:pPr>
              <a:defRPr sz="2100"/>
            </a:pPr>
            <a:r>
              <a:t>Num 25:3  Así acudió el pueblo a Baal-peor; y el furor de Jehová se encendió contra Israel.</a:t>
            </a:r>
          </a:p>
          <a:p>
            <a:pPr>
              <a:defRPr sz="2100"/>
            </a:pPr>
            <a:r>
              <a:t>Num 25:4  Y Jehová dijo a Moisés: Toma a todos los príncipes del pueblo, y ahórcalos ante Jehová delante del sol, y el ardor de la ira de Jehová se apartará de Israel.</a:t>
            </a:r>
          </a:p>
          <a:p>
            <a:pPr>
              <a:defRPr sz="2100"/>
            </a:pPr>
            <a:r>
              <a:t>Num 25:5  Entonces Moisés dijo a los jueces de Israel: Matad cada uno a aquellos de los vuestros que se han juntado con Baal-peor.</a:t>
            </a:r>
          </a:p>
          <a:p>
            <a:pPr>
              <a:defRPr sz="2100"/>
            </a:pPr>
            <a:r>
              <a:t>Num 25:6  Y he aquí un varón de los hijos de Israel vino y trajo una madianita a sus hermanos, a ojos de Moisés y de toda la congregación de los hijos de Israel, mientras lloraban ellos a la puerta del tabernáculo de reunión.</a:t>
            </a:r>
          </a:p>
          <a:p>
            <a:pPr>
              <a:defRPr sz="2100"/>
            </a:pPr>
            <a:r>
              <a:t>Num 25:7  Y lo vio Finees hijo de Eleazar, hijo del sacerdote Aarón, y se levantó de en medio de la congregación, y tomó una lanza en su mano;</a:t>
            </a:r>
          </a:p>
          <a:p>
            <a:pPr>
              <a:defRPr sz="2100"/>
            </a:pPr>
            <a:r>
              <a:t>Num 25:8  y fue tras el varón de Israel a la tienda, y los alanceó a ambos, al varón de Israel, y a la mujer por su vientre. Y cesó la mortandad de los hijos de Israel.</a:t>
            </a:r>
          </a:p>
          <a:p>
            <a:pPr>
              <a:defRPr sz="2100"/>
            </a:pPr>
            <a:r>
              <a:t>Num 25:9  Y murieron de aquella mortandad veinticuatro mil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5" name="Shape 13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600"/>
            </a:pPr>
            <a:r>
              <a:t>17:5  Mientras él aún hablaba, una nube de luz los cubrió; y he aquí una voz desde la nube, que decía: Éste es mi Hijo amado, en quien tengo complacencia; a él oíd </a:t>
            </a:r>
          </a:p>
          <a:p>
            <a:pPr>
              <a:defRPr sz="2600"/>
            </a:pPr>
            <a:r>
              <a:t>Act 7:37  Este Moisés es el que dijo a los hijos de Israel: Profeta os levantará el Señor vuestro Dios de entre vuestros hermanos, como a mí; a él oiréis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6" name="Shape 146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000"/>
            </a:pPr>
            <a:r>
              <a:t>Pro 1:7  El principio de la sabiduría es el temor de Jehová; Los insensatos desprecian la sabiduría y la enseñanza.</a:t>
            </a:r>
          </a:p>
          <a:p>
            <a:pPr>
              <a:defRPr sz="2000"/>
            </a:pPr>
            <a:r>
              <a:t>Pro 1:29  Por cuanto aborrecieron la sabiduría, Y no escogieron el temor de Jehová,</a:t>
            </a:r>
          </a:p>
          <a:p>
            <a:pPr>
              <a:defRPr sz="2000"/>
            </a:pPr>
            <a:r>
              <a:t>Pro 1:30  Ni quisieron mi consejo, Y menospreciaron toda reprensión mía,</a:t>
            </a:r>
          </a:p>
          <a:p>
            <a:pPr>
              <a:defRPr sz="2000"/>
            </a:pPr>
            <a:r>
              <a:t>Pro 1:31  Comerán del fruto de su camino, Y serán hastiados de sus propios consejos.</a:t>
            </a:r>
          </a:p>
          <a:p>
            <a:pPr>
              <a:defRPr sz="2000"/>
            </a:pPr>
            <a:r>
              <a:t>Pro 1:32  Porque el desvío de los ignorantes los matará, Y la prosperidad de los necios los echará a perder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Pro 1:33  Mas el que me oyere, habitará confiadamente Y vivirá tranquilo, sin temor del mal.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Pro 9:10  El temor de Jehová es el principio de la sabiduría, Y el conocimiento del Santísimo es la inteligencia.</a:t>
            </a:r>
          </a:p>
          <a:p>
            <a:pPr>
              <a:defRPr sz="2000"/>
            </a:pPr>
            <a:r>
              <a:t>TEME AL SEÑOR </a:t>
            </a:r>
          </a:p>
          <a:p>
            <a:pPr>
              <a:defRPr sz="2000"/>
            </a:pPr>
            <a:r>
              <a:t>Pro 2:1  Hijo mío, si recibieres mis palabras, Y mis mandamientos guardares dentro de ti,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Text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3" name="Body Level One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Title Text</a:t>
            </a:r>
          </a:p>
        </p:txBody>
      </p:sp>
      <p:sp>
        <p:nvSpPr>
          <p:cNvPr id="31" name="Body Level One…"/>
          <p:cNvSpPr txBox="1"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Body Level One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0" name="Text Placeholder 4"/>
          <p:cNvSpPr/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EB00A6BA-AF22-474B-B496-BF72A37F4A43-L0-001.jpeg" descr="EB00A6BA-AF22-474B-B496-BF72A37F4A43-L0-001.jpeg"/>
          <p:cNvPicPr>
            <a:picLocks noChangeAspect="1"/>
          </p:cNvPicPr>
          <p:nvPr/>
        </p:nvPicPr>
        <p:blipFill>
          <a:blip r:embed="rId2">
            <a:extLst/>
          </a:blip>
          <a:srcRect l="0" t="9690" r="0" b="0"/>
          <a:stretch>
            <a:fillRect/>
          </a:stretch>
        </p:blipFill>
        <p:spPr>
          <a:xfrm>
            <a:off x="-60394" y="-2078341"/>
            <a:ext cx="9264788" cy="10297803"/>
          </a:xfrm>
          <a:prstGeom prst="rect">
            <a:avLst/>
          </a:prstGeom>
          <a:ln w="12700">
            <a:miter lim="400000"/>
          </a:ln>
        </p:spPr>
      </p:pic>
      <p:sp>
        <p:nvSpPr>
          <p:cNvPr id="6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itle Text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75" name="Body Level One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Text Placeholder 3"/>
          <p:cNvSpPr/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itle Text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85" name="Picture Placeholder 2"/>
          <p:cNvSpPr/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6" name="Body Level One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2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Box 3"/>
          <p:cNvSpPr txBox="1"/>
          <p:nvPr/>
        </p:nvSpPr>
        <p:spPr>
          <a:xfrm rot="21089442">
            <a:off x="228842" y="334965"/>
            <a:ext cx="4597401" cy="1173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 defTabSz="502920">
              <a:defRPr sz="5060">
                <a:ln w="18415" cap="flat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sx="100000" sy="100000" kx="0" ky="0" algn="b" rotWithShape="0" blurRad="34925" dist="170503" dir="7680000">
                    <a:srgbClr val="000000">
                      <a:alpha val="32000"/>
                    </a:srgbClr>
                  </a:outerShdw>
                </a:effectLst>
                <a:latin typeface="Agnes"/>
                <a:ea typeface="Agnes"/>
                <a:cs typeface="Agnes"/>
                <a:sym typeface="Agnes"/>
              </a:defRPr>
            </a:lvl1pPr>
          </a:lstStyle>
          <a:p>
            <a:pPr/>
            <a:r>
              <a:t>Esta Es Vuestra</a:t>
            </a:r>
          </a:p>
        </p:txBody>
      </p:sp>
      <p:sp>
        <p:nvSpPr>
          <p:cNvPr id="97" name="Rectangle 1"/>
          <p:cNvSpPr txBox="1"/>
          <p:nvPr/>
        </p:nvSpPr>
        <p:spPr>
          <a:xfrm>
            <a:off x="1950833" y="1262152"/>
            <a:ext cx="7164889" cy="184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11500">
                <a:solidFill>
                  <a:srgbClr val="FCD5B5"/>
                </a:solidFill>
                <a:effectLst>
                  <a:outerShdw sx="100000" sy="100000" kx="0" ky="0" algn="b" rotWithShape="0" blurRad="50800" dist="39000" dir="5460000">
                    <a:srgbClr val="000000">
                      <a:alpha val="38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lvl1pPr>
          </a:lstStyle>
          <a:p>
            <a:pPr/>
            <a:r>
              <a:t>Sabiduría </a:t>
            </a:r>
          </a:p>
        </p:txBody>
      </p:sp>
      <p:sp>
        <p:nvSpPr>
          <p:cNvPr id="98" name="Rectangle 2"/>
          <p:cNvSpPr txBox="1"/>
          <p:nvPr/>
        </p:nvSpPr>
        <p:spPr>
          <a:xfrm>
            <a:off x="3931920" y="3783612"/>
            <a:ext cx="4937762" cy="828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4800">
                <a:ln w="18415" cap="flat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lvl1pPr>
          </a:lstStyle>
          <a:p>
            <a:pPr/>
            <a:r>
              <a:t>Inteligencia</a:t>
            </a:r>
          </a:p>
        </p:txBody>
      </p:sp>
      <p:sp>
        <p:nvSpPr>
          <p:cNvPr id="99" name="TextBox 7"/>
          <p:cNvSpPr txBox="1"/>
          <p:nvPr/>
        </p:nvSpPr>
        <p:spPr>
          <a:xfrm>
            <a:off x="5143500" y="3088882"/>
            <a:ext cx="2514600" cy="7973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 defTabSz="667512">
              <a:defRPr sz="4526">
                <a:ln w="18415" cap="flat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sx="100000" sy="100000" kx="0" ky="0" algn="b" rotWithShape="0" blurRad="46355" dist="226305" dir="7680000">
                    <a:srgbClr val="000000">
                      <a:alpha val="32000"/>
                    </a:srgbClr>
                  </a:outerShdw>
                </a:effectLst>
                <a:latin typeface="Agnes"/>
                <a:ea typeface="Agnes"/>
                <a:cs typeface="Agnes"/>
                <a:sym typeface="Agnes"/>
              </a:defRPr>
            </a:lvl1pPr>
          </a:lstStyle>
          <a:p>
            <a:pPr/>
            <a:r>
              <a:t>Y Vuestra </a:t>
            </a:r>
          </a:p>
        </p:txBody>
      </p:sp>
      <p:sp>
        <p:nvSpPr>
          <p:cNvPr id="100" name="Rectangle 5"/>
          <p:cNvSpPr txBox="1"/>
          <p:nvPr/>
        </p:nvSpPr>
        <p:spPr>
          <a:xfrm>
            <a:off x="5607887" y="4639948"/>
            <a:ext cx="3487724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800">
                <a:ln w="18415" cap="flat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sx="100000" sy="100000" kx="0" ky="0" algn="b" rotWithShape="0" blurRad="63500" dist="0" dir="3600000">
                    <a:srgbClr val="000000">
                      <a:alpha val="70000"/>
                    </a:srgbClr>
                  </a:outerShdw>
                </a:effectLst>
                <a:latin typeface="Constantia"/>
                <a:ea typeface="Constantia"/>
                <a:cs typeface="Constantia"/>
                <a:sym typeface="Constantia"/>
              </a:defRPr>
            </a:lvl1pPr>
          </a:lstStyle>
          <a:p>
            <a:pPr/>
            <a:r>
              <a:t>Deuteronomio 4:1-10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nip Diagonal Corner Rectangle 6"/>
          <p:cNvSpPr/>
          <p:nvPr/>
        </p:nvSpPr>
        <p:spPr>
          <a:xfrm>
            <a:off x="161474" y="169747"/>
            <a:ext cx="8604121" cy="7547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188" y="0"/>
                </a:lnTo>
                <a:lnTo>
                  <a:pt x="21600" y="3600"/>
                </a:lnTo>
                <a:lnTo>
                  <a:pt x="21600" y="21600"/>
                </a:lnTo>
                <a:lnTo>
                  <a:pt x="412" y="21600"/>
                </a:lnTo>
                <a:lnTo>
                  <a:pt x="0" y="18000"/>
                </a:lnTo>
                <a:lnTo>
                  <a:pt x="0" y="0"/>
                </a:lnTo>
                <a:close/>
              </a:path>
            </a:pathLst>
          </a:custGeom>
          <a:solidFill>
            <a:srgbClr val="E46C0A">
              <a:alpha val="67059"/>
            </a:srgbClr>
          </a:solidFill>
          <a:ln w="12700">
            <a:miter lim="400000"/>
          </a:ln>
          <a:effectLst>
            <a:outerShdw sx="100000" sy="100000" kx="0" ky="0" algn="b" rotWithShape="0" blurRad="50800" dist="27940" dir="5400000">
              <a:srgbClr val="000000">
                <a:alpha val="32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5" name="Round Diagonal Corner Rectangle 3"/>
          <p:cNvSpPr/>
          <p:nvPr/>
        </p:nvSpPr>
        <p:spPr>
          <a:xfrm>
            <a:off x="1923689" y="1993612"/>
            <a:ext cx="7067910" cy="46357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361" y="0"/>
                </a:moveTo>
                <a:lnTo>
                  <a:pt x="21600" y="0"/>
                </a:lnTo>
                <a:lnTo>
                  <a:pt x="21600" y="18000"/>
                </a:lnTo>
                <a:cubicBezTo>
                  <a:pt x="21600" y="19988"/>
                  <a:pt x="20543" y="21600"/>
                  <a:pt x="19239" y="21600"/>
                </a:cubicBez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1057" y="0"/>
                  <a:pt x="2361" y="0"/>
                </a:cubicBezTo>
                <a:close/>
              </a:path>
            </a:pathLst>
          </a:custGeom>
          <a:gradFill>
            <a:gsLst>
              <a:gs pos="0">
                <a:schemeClr val="accent6">
                  <a:hueOff val="-456778"/>
                  <a:satOff val="8290"/>
                  <a:lumOff val="24503"/>
                </a:schemeClr>
              </a:gs>
              <a:gs pos="35000">
                <a:srgbClr val="FFDECF"/>
              </a:gs>
              <a:gs pos="100000">
                <a:schemeClr val="accent6">
                  <a:hueOff val="-556026"/>
                  <a:satOff val="8290"/>
                  <a:lumOff val="34267"/>
                </a:schemeClr>
              </a:gs>
            </a:gsLst>
            <a:lin ang="16200000"/>
          </a:gradFill>
          <a:ln w="12700">
            <a:miter lim="400000"/>
          </a:ln>
          <a:effectLst>
            <a:outerShdw sx="100000" sy="100000" kx="0" ky="0" algn="b" rotWithShape="0" blurRad="50800" dist="27940" dir="5400000">
              <a:srgbClr val="000000">
                <a:alpha val="32000"/>
              </a:srgbClr>
            </a:outerShdw>
          </a:effectLst>
        </p:spPr>
        <p:txBody>
          <a:bodyPr lIns="45719" rIns="45719" anchor="ctr"/>
          <a:lstStyle/>
          <a:p>
            <a:pPr algn="ctr"/>
          </a:p>
        </p:txBody>
      </p:sp>
      <p:sp>
        <p:nvSpPr>
          <p:cNvPr id="156" name="TextBox 2"/>
          <p:cNvSpPr txBox="1"/>
          <p:nvPr/>
        </p:nvSpPr>
        <p:spPr>
          <a:xfrm>
            <a:off x="2255519" y="2508170"/>
            <a:ext cx="6641870" cy="2682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32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Lealtad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– 3:1,2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32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Integridad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–  Prov. 3:3,4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32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Fe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– Prov. 3:5,6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32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Humildad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– Prov. 3:7,8,11,12</a:t>
            </a:r>
          </a:p>
        </p:txBody>
      </p:sp>
      <p:sp>
        <p:nvSpPr>
          <p:cNvPr id="157" name="Rectangle 5"/>
          <p:cNvSpPr txBox="1"/>
          <p:nvPr/>
        </p:nvSpPr>
        <p:spPr>
          <a:xfrm>
            <a:off x="511512" y="152175"/>
            <a:ext cx="9122353" cy="789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600">
                <a:solidFill>
                  <a:srgbClr val="FCD5B5"/>
                </a:solidFill>
                <a:effectLst>
                  <a:outerShdw sx="100000" sy="100000" kx="0" ky="0" algn="b" rotWithShape="0" blurRad="50800" dist="39000" dir="5460000">
                    <a:srgbClr val="000000">
                      <a:alpha val="38000"/>
                    </a:srgbClr>
                  </a:outerShdw>
                </a:effectLst>
                <a:latin typeface="Blue Highway Linocut"/>
                <a:ea typeface="Blue Highway Linocut"/>
                <a:cs typeface="Blue Highway Linocut"/>
                <a:sym typeface="Blue Highway Linocut"/>
              </a:defRPr>
            </a:lvl1pPr>
          </a:lstStyle>
          <a:p>
            <a:pPr/>
            <a:r>
              <a:t>Características de un Sabio </a:t>
            </a:r>
          </a:p>
        </p:txBody>
      </p:sp>
      <p:sp>
        <p:nvSpPr>
          <p:cNvPr id="158" name="TextBox 1"/>
          <p:cNvSpPr txBox="1"/>
          <p:nvPr/>
        </p:nvSpPr>
        <p:spPr>
          <a:xfrm>
            <a:off x="306259" y="1043553"/>
            <a:ext cx="3290650" cy="650241"/>
          </a:xfrm>
          <a:prstGeom prst="rect">
            <a:avLst/>
          </a:prstGeom>
          <a:solidFill>
            <a:schemeClr val="accent2"/>
          </a:solidFill>
          <a:ln w="25400">
            <a:solidFill>
              <a:srgbClr val="8C3A38"/>
            </a:solidFill>
          </a:ln>
          <a:effectLst>
            <a:outerShdw sx="100000" sy="100000" kx="0" ky="0" algn="b" rotWithShape="0" blurRad="50800" dist="38100" dir="27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3200">
                <a:solidFill>
                  <a:srgbClr val="FCD5B5"/>
                </a:solidFill>
                <a:effectLst>
                  <a:outerShdw sx="100000" sy="100000" kx="0" ky="0" algn="b" rotWithShape="0" blurRad="50800" dist="39000" dir="5460000">
                    <a:srgbClr val="000000">
                      <a:alpha val="38000"/>
                    </a:srgbClr>
                  </a:outerShdw>
                </a:effectLst>
                <a:latin typeface="Constantia"/>
                <a:ea typeface="Constantia"/>
                <a:cs typeface="Constantia"/>
                <a:sym typeface="Constantia"/>
              </a:defRPr>
            </a:lvl1pPr>
          </a:lstStyle>
          <a:p>
            <a:pPr/>
            <a:r>
              <a:t>Proverbios 3:1-12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pull dir="l"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500"/>
                                        <p:tgtEl>
                                          <p:spTgt spid="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7" dur="500"/>
                                        <p:tgtEl>
                                          <p:spTgt spid="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5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nip Diagonal Corner Rectangle 6"/>
          <p:cNvSpPr/>
          <p:nvPr/>
        </p:nvSpPr>
        <p:spPr>
          <a:xfrm>
            <a:off x="193818" y="838200"/>
            <a:ext cx="5382636" cy="754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095" y="0"/>
                </a:lnTo>
                <a:lnTo>
                  <a:pt x="21600" y="3600"/>
                </a:lnTo>
                <a:lnTo>
                  <a:pt x="21600" y="21600"/>
                </a:lnTo>
                <a:lnTo>
                  <a:pt x="505" y="21600"/>
                </a:lnTo>
                <a:lnTo>
                  <a:pt x="0" y="18000"/>
                </a:lnTo>
                <a:lnTo>
                  <a:pt x="0" y="0"/>
                </a:lnTo>
                <a:close/>
              </a:path>
            </a:pathLst>
          </a:custGeom>
          <a:solidFill>
            <a:srgbClr val="E46C0A">
              <a:alpha val="67059"/>
            </a:srgbClr>
          </a:solidFill>
          <a:ln w="12700">
            <a:miter lim="400000"/>
          </a:ln>
          <a:effectLst>
            <a:outerShdw sx="100000" sy="100000" kx="0" ky="0" algn="b" rotWithShape="0" blurRad="50800" dist="27940" dir="5400000">
              <a:srgbClr val="000000">
                <a:alpha val="32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1" name="Round Diagonal Corner Rectangle 3"/>
          <p:cNvSpPr/>
          <p:nvPr/>
        </p:nvSpPr>
        <p:spPr>
          <a:xfrm>
            <a:off x="1478926" y="1993612"/>
            <a:ext cx="7512674" cy="46357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577" y="0"/>
                </a:moveTo>
                <a:lnTo>
                  <a:pt x="21600" y="0"/>
                </a:lnTo>
                <a:lnTo>
                  <a:pt x="21600" y="18000"/>
                </a:lnTo>
                <a:cubicBezTo>
                  <a:pt x="21600" y="19988"/>
                  <a:pt x="20446" y="21600"/>
                  <a:pt x="19023" y="21600"/>
                </a:cubicBez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1154" y="0"/>
                  <a:pt x="2577" y="0"/>
                </a:cubicBezTo>
                <a:close/>
              </a:path>
            </a:pathLst>
          </a:custGeom>
          <a:gradFill>
            <a:gsLst>
              <a:gs pos="0">
                <a:schemeClr val="accent6">
                  <a:hueOff val="-456778"/>
                  <a:satOff val="8290"/>
                  <a:lumOff val="24503"/>
                </a:schemeClr>
              </a:gs>
              <a:gs pos="35000">
                <a:srgbClr val="FFDECF"/>
              </a:gs>
              <a:gs pos="100000">
                <a:schemeClr val="accent6">
                  <a:hueOff val="-556026"/>
                  <a:satOff val="8290"/>
                  <a:lumOff val="34267"/>
                </a:schemeClr>
              </a:gs>
            </a:gsLst>
            <a:lin ang="16200000"/>
          </a:gradFill>
          <a:ln w="12700">
            <a:miter lim="400000"/>
          </a:ln>
          <a:effectLst>
            <a:outerShdw sx="100000" sy="100000" kx="0" ky="0" algn="b" rotWithShape="0" blurRad="50800" dist="27940" dir="5400000">
              <a:srgbClr val="000000">
                <a:alpha val="32000"/>
              </a:srgbClr>
            </a:outerShdw>
          </a:effectLst>
        </p:spPr>
        <p:txBody>
          <a:bodyPr lIns="45719" rIns="45719" anchor="ctr"/>
          <a:lstStyle/>
          <a:p>
            <a:pPr algn="ctr"/>
          </a:p>
        </p:txBody>
      </p:sp>
      <p:sp>
        <p:nvSpPr>
          <p:cNvPr id="162" name="TextBox 2"/>
          <p:cNvSpPr txBox="1"/>
          <p:nvPr/>
        </p:nvSpPr>
        <p:spPr>
          <a:xfrm>
            <a:off x="1749420" y="2508170"/>
            <a:ext cx="7147969" cy="405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32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Felicidades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– 3:13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32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Verdadera Riqueza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–  Prov. 3:14,15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32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Muchos Días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– Prov. 3:16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32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Deleite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– Prov. 3:17 </a:t>
            </a:r>
          </a:p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32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Paz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– Prov. 3:17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32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Life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– Prov. 3:18</a:t>
            </a:r>
          </a:p>
        </p:txBody>
      </p:sp>
      <p:sp>
        <p:nvSpPr>
          <p:cNvPr id="163" name="Rectangle 4"/>
          <p:cNvSpPr txBox="1"/>
          <p:nvPr/>
        </p:nvSpPr>
        <p:spPr>
          <a:xfrm>
            <a:off x="239539" y="-1"/>
            <a:ext cx="9133642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200">
                <a:ln w="18415" cap="flat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Agnes"/>
                <a:ea typeface="Agnes"/>
                <a:cs typeface="Agnes"/>
                <a:sym typeface="Agnes"/>
              </a:defRPr>
            </a:lvl1pPr>
          </a:lstStyle>
          <a:p>
            <a:pPr/>
            <a:r>
              <a:t>For This Is Your Wisdom And Your Understanding </a:t>
            </a:r>
          </a:p>
        </p:txBody>
      </p:sp>
      <p:sp>
        <p:nvSpPr>
          <p:cNvPr id="164" name="Rectangle 5"/>
          <p:cNvSpPr txBox="1"/>
          <p:nvPr/>
        </p:nvSpPr>
        <p:spPr>
          <a:xfrm>
            <a:off x="274320" y="685800"/>
            <a:ext cx="5394960" cy="17424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5400">
                <a:solidFill>
                  <a:srgbClr val="FCD5B5"/>
                </a:solidFill>
                <a:effectLst>
                  <a:outerShdw sx="100000" sy="100000" kx="0" ky="0" algn="b" rotWithShape="0" blurRad="50800" dist="39000" dir="5460000">
                    <a:srgbClr val="000000">
                      <a:alpha val="38000"/>
                    </a:srgbClr>
                  </a:outerShdw>
                </a:effectLst>
                <a:latin typeface="Blue Highway Linocut"/>
                <a:ea typeface="Blue Highway Linocut"/>
                <a:cs typeface="Blue Highway Linocut"/>
                <a:sym typeface="Blue Highway Linocut"/>
              </a:defRPr>
            </a:lvl1pPr>
          </a:lstStyle>
          <a:p>
            <a:pPr/>
            <a:r>
              <a:t>El Fruto de: Wisdom</a:t>
            </a:r>
          </a:p>
        </p:txBody>
      </p:sp>
      <p:sp>
        <p:nvSpPr>
          <p:cNvPr id="165" name="TextBox 1"/>
          <p:cNvSpPr txBox="1"/>
          <p:nvPr/>
        </p:nvSpPr>
        <p:spPr>
          <a:xfrm>
            <a:off x="457199" y="1701225"/>
            <a:ext cx="3493851" cy="650241"/>
          </a:xfrm>
          <a:prstGeom prst="rect">
            <a:avLst/>
          </a:prstGeom>
          <a:solidFill>
            <a:schemeClr val="accent2"/>
          </a:solidFill>
          <a:ln w="25400">
            <a:solidFill>
              <a:srgbClr val="8C3A38"/>
            </a:solidFill>
          </a:ln>
          <a:effectLst>
            <a:outerShdw sx="100000" sy="100000" kx="0" ky="0" algn="b" rotWithShape="0" blurRad="50800" dist="38100" dir="27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3200">
                <a:solidFill>
                  <a:srgbClr val="FCD5B5"/>
                </a:solidFill>
                <a:effectLst>
                  <a:outerShdw sx="100000" sy="100000" kx="0" ky="0" algn="b" rotWithShape="0" blurRad="50800" dist="39000" dir="5460000">
                    <a:srgbClr val="000000">
                      <a:alpha val="38000"/>
                    </a:srgbClr>
                  </a:outerShdw>
                </a:effectLst>
                <a:latin typeface="Constantia"/>
                <a:ea typeface="Constantia"/>
                <a:cs typeface="Constantia"/>
                <a:sym typeface="Constantia"/>
              </a:defRPr>
            </a:lvl1pPr>
          </a:lstStyle>
          <a:p>
            <a:pPr/>
            <a:r>
              <a:t>Proverbios 3:13-18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checker dir="horz"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6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0" dur="500"/>
                                        <p:tgtEl>
                                          <p:spTgt spid="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5" dur="500"/>
                                        <p:tgtEl>
                                          <p:spTgt spid="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0" dur="500"/>
                                        <p:tgtEl>
                                          <p:spTgt spid="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5" dur="500"/>
                                        <p:tgtEl>
                                          <p:spTgt spid="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0" dur="500"/>
                                        <p:tgtEl>
                                          <p:spTgt spid="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5" dur="500"/>
                                        <p:tgtEl>
                                          <p:spTgt spid="1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6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nip Diagonal Corner Rectangle 6"/>
          <p:cNvSpPr/>
          <p:nvPr/>
        </p:nvSpPr>
        <p:spPr>
          <a:xfrm>
            <a:off x="193818" y="838200"/>
            <a:ext cx="5382636" cy="754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095" y="0"/>
                </a:lnTo>
                <a:lnTo>
                  <a:pt x="21600" y="3600"/>
                </a:lnTo>
                <a:lnTo>
                  <a:pt x="21600" y="21600"/>
                </a:lnTo>
                <a:lnTo>
                  <a:pt x="505" y="21600"/>
                </a:lnTo>
                <a:lnTo>
                  <a:pt x="0" y="18000"/>
                </a:lnTo>
                <a:lnTo>
                  <a:pt x="0" y="0"/>
                </a:lnTo>
                <a:close/>
              </a:path>
            </a:pathLst>
          </a:custGeom>
          <a:solidFill>
            <a:srgbClr val="E46C0A">
              <a:alpha val="67059"/>
            </a:srgbClr>
          </a:solidFill>
          <a:ln w="12700">
            <a:miter lim="400000"/>
          </a:ln>
          <a:effectLst>
            <a:outerShdw sx="100000" sy="100000" kx="0" ky="0" algn="b" rotWithShape="0" blurRad="50800" dist="27940" dir="5400000">
              <a:srgbClr val="000000">
                <a:alpha val="32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8" name="Round Diagonal Corner Rectangle 3"/>
          <p:cNvSpPr/>
          <p:nvPr/>
        </p:nvSpPr>
        <p:spPr>
          <a:xfrm>
            <a:off x="1219199" y="1993612"/>
            <a:ext cx="7772401" cy="46357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47" y="0"/>
                </a:moveTo>
                <a:lnTo>
                  <a:pt x="21600" y="0"/>
                </a:lnTo>
                <a:lnTo>
                  <a:pt x="21600" y="18000"/>
                </a:lnTo>
                <a:cubicBezTo>
                  <a:pt x="21600" y="19988"/>
                  <a:pt x="20639" y="21600"/>
                  <a:pt x="19453" y="21600"/>
                </a:cubicBez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961" y="0"/>
                  <a:pt x="2147" y="0"/>
                </a:cubicBezTo>
                <a:close/>
              </a:path>
            </a:pathLst>
          </a:custGeom>
          <a:gradFill>
            <a:gsLst>
              <a:gs pos="0">
                <a:schemeClr val="accent6">
                  <a:hueOff val="-456778"/>
                  <a:satOff val="8290"/>
                  <a:lumOff val="24503"/>
                </a:schemeClr>
              </a:gs>
              <a:gs pos="35000">
                <a:srgbClr val="FFDECF"/>
              </a:gs>
              <a:gs pos="100000">
                <a:schemeClr val="accent6">
                  <a:hueOff val="-556026"/>
                  <a:satOff val="8290"/>
                  <a:lumOff val="34267"/>
                </a:schemeClr>
              </a:gs>
            </a:gsLst>
            <a:lin ang="16200000"/>
          </a:gradFill>
          <a:ln w="12700">
            <a:miter lim="400000"/>
          </a:ln>
          <a:effectLst>
            <a:outerShdw sx="100000" sy="100000" kx="0" ky="0" algn="b" rotWithShape="0" blurRad="50800" dist="27940" dir="5400000">
              <a:srgbClr val="000000">
                <a:alpha val="32000"/>
              </a:srgbClr>
            </a:outerShdw>
          </a:effectLst>
        </p:spPr>
        <p:txBody>
          <a:bodyPr lIns="45719" rIns="45719" anchor="ctr"/>
          <a:lstStyle/>
          <a:p>
            <a:pPr algn="ctr"/>
          </a:p>
        </p:txBody>
      </p:sp>
      <p:sp>
        <p:nvSpPr>
          <p:cNvPr id="169" name="Rectangle 4"/>
          <p:cNvSpPr txBox="1"/>
          <p:nvPr/>
        </p:nvSpPr>
        <p:spPr>
          <a:xfrm>
            <a:off x="239539" y="-1"/>
            <a:ext cx="9133642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200">
                <a:ln w="18415" cap="flat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Agnes"/>
                <a:ea typeface="Agnes"/>
                <a:cs typeface="Agnes"/>
                <a:sym typeface="Agnes"/>
              </a:defRPr>
            </a:lvl1pPr>
          </a:lstStyle>
          <a:p>
            <a:pPr/>
            <a:r>
              <a:t>For This Is Your Wisdom And Your Understanding </a:t>
            </a:r>
          </a:p>
        </p:txBody>
      </p:sp>
      <p:sp>
        <p:nvSpPr>
          <p:cNvPr id="170" name="Rectangle 5"/>
          <p:cNvSpPr txBox="1"/>
          <p:nvPr/>
        </p:nvSpPr>
        <p:spPr>
          <a:xfrm>
            <a:off x="274320" y="685800"/>
            <a:ext cx="5394960" cy="17424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5400">
                <a:solidFill>
                  <a:srgbClr val="FCD5B5"/>
                </a:solidFill>
                <a:effectLst>
                  <a:outerShdw sx="100000" sy="100000" kx="0" ky="0" algn="b" rotWithShape="0" blurRad="50800" dist="39000" dir="5460000">
                    <a:srgbClr val="000000">
                      <a:alpha val="38000"/>
                    </a:srgbClr>
                  </a:outerShdw>
                </a:effectLst>
                <a:latin typeface="Blue Highway Linocut"/>
                <a:ea typeface="Blue Highway Linocut"/>
                <a:cs typeface="Blue Highway Linocut"/>
                <a:sym typeface="Blue Highway Linocut"/>
              </a:defRPr>
            </a:lvl1pPr>
          </a:lstStyle>
          <a:p>
            <a:pPr/>
            <a:r>
              <a:t>The Fruit of Wisdom</a:t>
            </a:r>
          </a:p>
        </p:txBody>
      </p:sp>
      <p:sp>
        <p:nvSpPr>
          <p:cNvPr id="171" name="TextBox 1"/>
          <p:cNvSpPr txBox="1"/>
          <p:nvPr/>
        </p:nvSpPr>
        <p:spPr>
          <a:xfrm>
            <a:off x="457199" y="1701225"/>
            <a:ext cx="3595451" cy="650241"/>
          </a:xfrm>
          <a:prstGeom prst="rect">
            <a:avLst/>
          </a:prstGeom>
          <a:solidFill>
            <a:schemeClr val="accent2"/>
          </a:solidFill>
          <a:ln w="25400">
            <a:solidFill>
              <a:srgbClr val="8C3A38"/>
            </a:solidFill>
          </a:ln>
          <a:effectLst>
            <a:outerShdw sx="100000" sy="100000" kx="0" ky="0" algn="b" rotWithShape="0" blurRad="50800" dist="38100" dir="27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3200">
                <a:solidFill>
                  <a:srgbClr val="FCD5B5"/>
                </a:solidFill>
                <a:effectLst>
                  <a:outerShdw sx="100000" sy="100000" kx="0" ky="0" algn="b" rotWithShape="0" blurRad="50800" dist="39000" dir="5460000">
                    <a:srgbClr val="000000">
                      <a:alpha val="38000"/>
                    </a:srgbClr>
                  </a:outerShdw>
                </a:effectLst>
                <a:latin typeface="Constantia"/>
                <a:ea typeface="Constantia"/>
                <a:cs typeface="Constantia"/>
                <a:sym typeface="Constantia"/>
              </a:defRPr>
            </a:lvl1pPr>
          </a:lstStyle>
          <a:p>
            <a:pPr/>
            <a:r>
              <a:t>Proverbios 3:21-26 </a:t>
            </a:r>
          </a:p>
        </p:txBody>
      </p:sp>
      <p:sp>
        <p:nvSpPr>
          <p:cNvPr id="172" name="Rectangle 7"/>
          <p:cNvSpPr txBox="1"/>
          <p:nvPr/>
        </p:nvSpPr>
        <p:spPr>
          <a:xfrm>
            <a:off x="1594598" y="2106786"/>
            <a:ext cx="7021603" cy="440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aseline="30000" sz="26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Constantia"/>
                <a:ea typeface="Constantia"/>
                <a:cs typeface="Constantia"/>
                <a:sym typeface="Constantia"/>
              </a:defRPr>
            </a:pPr>
            <a:r>
              <a:t>21 </a:t>
            </a:r>
            <a:r>
              <a:rPr baseline="0"/>
              <a:t>Hijo mío, no se aparten estas cosas de tus ojos; Guarda la ley y el consejo;  </a:t>
            </a:r>
            <a:r>
              <a:t>22 </a:t>
            </a:r>
            <a:r>
              <a:rPr baseline="0"/>
              <a:t> Y serán vida a tu alma, Y gracia a tu cuello.  </a:t>
            </a:r>
            <a:r>
              <a:t>23 </a:t>
            </a:r>
            <a:r>
              <a:rPr baseline="0"/>
              <a:t>Entonces andarás por tu camino confiadamente, Y tu pie no tropezará.  </a:t>
            </a:r>
            <a:r>
              <a:t>24 </a:t>
            </a:r>
            <a:r>
              <a:rPr baseline="0"/>
              <a:t>Cuando te acuestes, no tendrás temor, Sino que te acostarás, y tu sueño será grato.  </a:t>
            </a:r>
            <a:r>
              <a:t>25 </a:t>
            </a:r>
            <a:r>
              <a:rPr baseline="0"/>
              <a:t>No tendrás temor de pavor repentino, Ni de la ruina de los impíos cuando viniere,  </a:t>
            </a:r>
            <a:r>
              <a:t>26 </a:t>
            </a:r>
            <a:r>
              <a:rPr baseline="0"/>
              <a:t>Porque Jehová será tu confianza, Y él preservará tu pie de quedar preso.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Round Diagonal Corner Rectangle 3"/>
          <p:cNvSpPr/>
          <p:nvPr/>
        </p:nvSpPr>
        <p:spPr>
          <a:xfrm>
            <a:off x="380999" y="1371600"/>
            <a:ext cx="8610601" cy="52578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98" y="0"/>
                </a:moveTo>
                <a:lnTo>
                  <a:pt x="21600" y="0"/>
                </a:lnTo>
                <a:lnTo>
                  <a:pt x="21600" y="18000"/>
                </a:lnTo>
                <a:cubicBezTo>
                  <a:pt x="21600" y="19988"/>
                  <a:pt x="20616" y="21600"/>
                  <a:pt x="19402" y="21600"/>
                </a:cubicBez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984" y="0"/>
                  <a:pt x="2198" y="0"/>
                </a:cubicBezTo>
                <a:close/>
              </a:path>
            </a:pathLst>
          </a:custGeom>
          <a:gradFill>
            <a:gsLst>
              <a:gs pos="0">
                <a:schemeClr val="accent6">
                  <a:hueOff val="-456778"/>
                  <a:satOff val="8290"/>
                  <a:lumOff val="24503"/>
                </a:schemeClr>
              </a:gs>
              <a:gs pos="35000">
                <a:srgbClr val="FFDECF"/>
              </a:gs>
              <a:gs pos="100000">
                <a:schemeClr val="accent6">
                  <a:hueOff val="-556026"/>
                  <a:satOff val="8290"/>
                  <a:lumOff val="34267"/>
                </a:schemeClr>
              </a:gs>
            </a:gsLst>
            <a:lin ang="16200000"/>
          </a:gradFill>
          <a:ln w="12700">
            <a:miter lim="400000"/>
          </a:ln>
          <a:effectLst>
            <a:outerShdw sx="100000" sy="100000" kx="0" ky="0" algn="b" rotWithShape="0" blurRad="50800" dist="27940" dir="5400000">
              <a:srgbClr val="000000">
                <a:alpha val="32000"/>
              </a:srgbClr>
            </a:outerShdw>
          </a:effectLst>
        </p:spPr>
        <p:txBody>
          <a:bodyPr lIns="45719" rIns="45719" anchor="ctr"/>
          <a:lstStyle/>
          <a:p>
            <a:pPr algn="ctr"/>
          </a:p>
        </p:txBody>
      </p:sp>
      <p:sp>
        <p:nvSpPr>
          <p:cNvPr id="175" name="Snip Diagonal Corner Rectangle 6"/>
          <p:cNvSpPr/>
          <p:nvPr/>
        </p:nvSpPr>
        <p:spPr>
          <a:xfrm>
            <a:off x="308118" y="394793"/>
            <a:ext cx="8756363" cy="94124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095" y="0"/>
                </a:lnTo>
                <a:lnTo>
                  <a:pt x="21600" y="3600"/>
                </a:lnTo>
                <a:lnTo>
                  <a:pt x="21600" y="21600"/>
                </a:lnTo>
                <a:lnTo>
                  <a:pt x="505" y="21600"/>
                </a:lnTo>
                <a:lnTo>
                  <a:pt x="0" y="18000"/>
                </a:lnTo>
                <a:lnTo>
                  <a:pt x="0" y="0"/>
                </a:lnTo>
                <a:close/>
              </a:path>
            </a:pathLst>
          </a:custGeom>
          <a:solidFill>
            <a:srgbClr val="E46C0A">
              <a:alpha val="67059"/>
            </a:srgbClr>
          </a:solidFill>
          <a:ln w="12700">
            <a:miter lim="400000"/>
          </a:ln>
          <a:effectLst>
            <a:outerShdw sx="100000" sy="100000" kx="0" ky="0" algn="b" rotWithShape="0" blurRad="50800" dist="27940" dir="5400000">
              <a:srgbClr val="000000">
                <a:alpha val="32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76" name="TextBox 2"/>
          <p:cNvSpPr txBox="1"/>
          <p:nvPr/>
        </p:nvSpPr>
        <p:spPr>
          <a:xfrm>
            <a:off x="655319" y="1337813"/>
            <a:ext cx="8242070" cy="496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24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Busca Conocimiento y Entendimiento -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Pro 1:5; 8:33  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24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Aprende de Otros –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Prov. 6:6; 12:15; 13:1,20; Lk 2:46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24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Recibe Corrección 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Prov. 9:8,9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24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Prepares Ahead –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Prov. 10:5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24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Recibe Instrucción –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Prov. 10:8; Ps. 119:34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24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Cuidadoso en su Vocabulario –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Prov. 10:19; 15:2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24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Habla y Hace  para Edificar–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Prov. 12:18; 13:14; 14:3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24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Se Aparta de Pecado –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Prov. 14:16; 22:3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24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Busca salvar Almas–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Prov. 11:30</a:t>
            </a:r>
          </a:p>
        </p:txBody>
      </p:sp>
      <p:sp>
        <p:nvSpPr>
          <p:cNvPr id="177" name="Rectangle 5"/>
          <p:cNvSpPr txBox="1"/>
          <p:nvPr/>
        </p:nvSpPr>
        <p:spPr>
          <a:xfrm>
            <a:off x="502233" y="406946"/>
            <a:ext cx="8548243" cy="916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5400">
                <a:solidFill>
                  <a:srgbClr val="FCD5B5"/>
                </a:solidFill>
                <a:effectLst>
                  <a:outerShdw sx="100000" sy="100000" kx="0" ky="0" algn="b" rotWithShape="0" blurRad="50800" dist="39000" dir="5460000">
                    <a:srgbClr val="000000">
                      <a:alpha val="38000"/>
                    </a:srgbClr>
                  </a:outerShdw>
                </a:effectLst>
                <a:latin typeface="Blue Highway Linocut"/>
                <a:ea typeface="Blue Highway Linocut"/>
                <a:cs typeface="Blue Highway Linocut"/>
                <a:sym typeface="Blue Highway Linocut"/>
              </a:defRPr>
            </a:lvl1pPr>
          </a:lstStyle>
          <a:p>
            <a:pPr/>
            <a:r>
              <a:t>El Fruto de la Sabiduría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7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0" dur="500"/>
                                        <p:tgtEl>
                                          <p:spTgt spid="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5" dur="500"/>
                                        <p:tgtEl>
                                          <p:spTgt spid="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0" dur="500"/>
                                        <p:tgtEl>
                                          <p:spTgt spid="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5" dur="500"/>
                                        <p:tgtEl>
                                          <p:spTgt spid="1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0" dur="500"/>
                                        <p:tgtEl>
                                          <p:spTgt spid="1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5" dur="500"/>
                                        <p:tgtEl>
                                          <p:spTgt spid="1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0" dur="500"/>
                                        <p:tgtEl>
                                          <p:spTgt spid="1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1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5" dur="500"/>
                                        <p:tgtEl>
                                          <p:spTgt spid="1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9" fill="hold"/>
                                        <p:tgtEl>
                                          <p:spTgt spid="1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0" dur="500"/>
                                        <p:tgtEl>
                                          <p:spTgt spid="1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7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Picture 1" descr="Picture 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33400"/>
            <a:ext cx="9144000" cy="6355080"/>
          </a:xfrm>
          <a:prstGeom prst="rect">
            <a:avLst/>
          </a:prstGeom>
          <a:ln w="12700">
            <a:miter lim="400000"/>
          </a:ln>
        </p:spPr>
      </p:pic>
      <p:sp>
        <p:nvSpPr>
          <p:cNvPr id="105" name="Rectangle 2"/>
          <p:cNvSpPr txBox="1"/>
          <p:nvPr/>
        </p:nvSpPr>
        <p:spPr>
          <a:xfrm>
            <a:off x="1112519" y="914400"/>
            <a:ext cx="6766561" cy="4320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28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Constantia"/>
                <a:ea typeface="Constantia"/>
                <a:cs typeface="Constantia"/>
                <a:sym typeface="Constantia"/>
              </a:defRPr>
            </a:pPr>
            <a:r>
              <a:t>Deuteronomio 4:1-2</a:t>
            </a:r>
            <a:br/>
            <a:r>
              <a:t>1) </a:t>
            </a:r>
            <a:r>
              <a:rPr b="0"/>
              <a:t>Ahora, pues, oh Israel, oye los estatutos y decretos que yo os enseño, para que los ejecutéis, y viváis, y entréis y poseáis la tierra que Jehová el Dios de vuestros padres os da. 2)   No añadiréis a la palabra que yo os mando, ni disminuiréis de ella, para que guardéis los mandamientos de Jehová vuestro Dios que yo os ordeno. </a:t>
            </a:r>
          </a:p>
        </p:txBody>
      </p:sp>
      <p:sp>
        <p:nvSpPr>
          <p:cNvPr id="106" name="Rectangle 3"/>
          <p:cNvSpPr txBox="1"/>
          <p:nvPr/>
        </p:nvSpPr>
        <p:spPr>
          <a:xfrm>
            <a:off x="239539" y="-1"/>
            <a:ext cx="8907225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200">
                <a:ln w="18415" cap="flat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Agnes"/>
                <a:ea typeface="Agnes"/>
                <a:cs typeface="Agnes"/>
                <a:sym typeface="Agnes"/>
              </a:defRPr>
            </a:lvl1pPr>
          </a:lstStyle>
          <a:p>
            <a:pPr/>
            <a:r>
              <a:t>Esta es Vuestra Sabiduría  y Vuestra Inteligencia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14:rippl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Picture 1" descr="Picture 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33400"/>
            <a:ext cx="9144000" cy="6355080"/>
          </a:xfrm>
          <a:prstGeom prst="rect">
            <a:avLst/>
          </a:prstGeom>
          <a:ln w="12700">
            <a:miter lim="400000"/>
          </a:ln>
        </p:spPr>
      </p:pic>
      <p:sp>
        <p:nvSpPr>
          <p:cNvPr id="111" name="Rectangle 2"/>
          <p:cNvSpPr txBox="1"/>
          <p:nvPr/>
        </p:nvSpPr>
        <p:spPr>
          <a:xfrm>
            <a:off x="1041396" y="736599"/>
            <a:ext cx="6817580" cy="4841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25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Constantia"/>
                <a:ea typeface="Constantia"/>
                <a:cs typeface="Constantia"/>
                <a:sym typeface="Constantia"/>
              </a:defRPr>
            </a:pPr>
            <a:r>
              <a:t>Deuteronomio 4:3-5</a:t>
            </a:r>
            <a:br/>
            <a:r>
              <a:t>3)</a:t>
            </a:r>
            <a:r>
              <a:rPr b="0"/>
              <a:t>Vuestros ojos vieron lo que hizo Jehová con motivo de Baal-peor; que a todo hombre que fue en pos de Baal-peor destruyó Jehová tu Dios de en medio de ti. 4) Mas vosotros que seguisteis a Jehová vuestro Dios, todos estáis vivos hoy. 5) Mirad, yo os he enseñado estatutos y decretos, como Jehová mi Dios me mandó, para que hagáis así en medio de la tierra en la cual entráis para tomar posesión de ella. </a:t>
            </a:r>
          </a:p>
        </p:txBody>
      </p:sp>
      <p:sp>
        <p:nvSpPr>
          <p:cNvPr id="112" name="Rectangle 3"/>
          <p:cNvSpPr txBox="1"/>
          <p:nvPr/>
        </p:nvSpPr>
        <p:spPr>
          <a:xfrm>
            <a:off x="239539" y="-1"/>
            <a:ext cx="8794314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200">
                <a:ln w="18415" cap="flat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Agnes"/>
                <a:ea typeface="Agnes"/>
                <a:cs typeface="Agnes"/>
                <a:sym typeface="Agnes"/>
              </a:defRPr>
            </a:lvl1pPr>
          </a:lstStyle>
          <a:p>
            <a:pPr/>
            <a:r>
              <a:t>Esta es Vuestra Sabiduría y Vuestra Inteligencia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Picture 1" descr="Pictur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533400"/>
            <a:ext cx="9144000" cy="6355080"/>
          </a:xfrm>
          <a:prstGeom prst="rect">
            <a:avLst/>
          </a:prstGeom>
          <a:ln w="12700">
            <a:miter lim="400000"/>
          </a:ln>
        </p:spPr>
      </p:pic>
      <p:sp>
        <p:nvSpPr>
          <p:cNvPr id="117" name="Rectangle 2"/>
          <p:cNvSpPr txBox="1"/>
          <p:nvPr/>
        </p:nvSpPr>
        <p:spPr>
          <a:xfrm>
            <a:off x="1188720" y="774240"/>
            <a:ext cx="6766560" cy="4561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28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Constantia"/>
                <a:ea typeface="Constantia"/>
                <a:cs typeface="Constantia"/>
                <a:sym typeface="Constantia"/>
              </a:defRPr>
            </a:pPr>
            <a:r>
              <a:t>Deuteronomio 4:6-7</a:t>
            </a:r>
            <a:br/>
            <a:r>
              <a:rPr sz="2700"/>
              <a:t>6) </a:t>
            </a:r>
            <a:r>
              <a:rPr b="0" sz="2700"/>
              <a:t>Guardadlos, pues, y ponedlos por obra; porque ésta es vuestra sabiduría y vuestra inteligencia ante los ojos de los pueblos, los cuales oirán todos estos estatutos, y dirán: Ciertamente pueblo sabio y entendido, nación grande es ésta. 7) Porque ¿qué nación grande hay que tenga dioses tan cercanos a ellos como lo está Jehová nuestro Dios en todo cuanto le pedimos? </a:t>
            </a:r>
          </a:p>
        </p:txBody>
      </p:sp>
      <p:sp>
        <p:nvSpPr>
          <p:cNvPr id="118" name="Rectangle 3"/>
          <p:cNvSpPr txBox="1"/>
          <p:nvPr/>
        </p:nvSpPr>
        <p:spPr>
          <a:xfrm>
            <a:off x="239539" y="-1"/>
            <a:ext cx="8794314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200">
                <a:ln w="18415" cap="flat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Agnes"/>
                <a:ea typeface="Agnes"/>
                <a:cs typeface="Agnes"/>
                <a:sym typeface="Agnes"/>
              </a:defRPr>
            </a:lvl1pPr>
          </a:lstStyle>
          <a:p>
            <a:pPr/>
            <a:r>
              <a:t>Esta es Vuestra Sabiduría y Vuestra Inteligencia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Picture 1" descr="Picture 1"/>
          <p:cNvPicPr>
            <a:picLocks noChangeAspect="1"/>
          </p:cNvPicPr>
          <p:nvPr/>
        </p:nvPicPr>
        <p:blipFill>
          <a:blip r:embed="rId2">
            <a:extLst/>
          </a:blip>
          <a:srcRect l="0" t="0" r="0" b="999"/>
          <a:stretch>
            <a:fillRect/>
          </a:stretch>
        </p:blipFill>
        <p:spPr>
          <a:xfrm>
            <a:off x="1" y="596900"/>
            <a:ext cx="9144000" cy="6291580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Rectangle 2"/>
          <p:cNvSpPr txBox="1"/>
          <p:nvPr/>
        </p:nvSpPr>
        <p:spPr>
          <a:xfrm>
            <a:off x="1112519" y="736600"/>
            <a:ext cx="6766561" cy="47904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28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Constantia"/>
                <a:ea typeface="Constantia"/>
                <a:cs typeface="Constantia"/>
                <a:sym typeface="Constantia"/>
              </a:defRPr>
            </a:pPr>
            <a:r>
              <a:t>Deuteronomio  4:8-9</a:t>
            </a:r>
            <a:br/>
            <a:r>
              <a:t>8) </a:t>
            </a:r>
            <a:r>
              <a:rPr b="0"/>
              <a:t>Y ¿qué nación grande hay que tenga estatutos y juicios justos como es toda esta ley que yo pongo hoy delante de vosotros?  9) Por tanto, guárdate, y guarda tu alma con diligencia, para que no te olvides de las cosas que tus ojos han visto, ni se aparten de tu corazón todos los días de tu vida; antes bien, las enseñarás a tus hijos, y a los hijos de tus hijos. </a:t>
            </a:r>
          </a:p>
        </p:txBody>
      </p:sp>
      <p:sp>
        <p:nvSpPr>
          <p:cNvPr id="122" name="Rectangle 3"/>
          <p:cNvSpPr txBox="1"/>
          <p:nvPr/>
        </p:nvSpPr>
        <p:spPr>
          <a:xfrm>
            <a:off x="188739" y="-1"/>
            <a:ext cx="8794314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200">
                <a:ln w="18415" cap="flat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Agnes"/>
                <a:ea typeface="Agnes"/>
                <a:cs typeface="Agnes"/>
                <a:sym typeface="Agnes"/>
              </a:defRPr>
            </a:lvl1pPr>
          </a:lstStyle>
          <a:p>
            <a:pPr/>
            <a:r>
              <a:t>Esta es Vuestra Sabiduría y Vuestra Inteligencia</a:t>
            </a:r>
          </a:p>
        </p:txBody>
      </p:sp>
      <p:pic>
        <p:nvPicPr>
          <p:cNvPr id="123" name="B4C51396-3B7B-4FAA-B52E-C8B66AE89D19-L0-001.jpeg" descr="B4C51396-3B7B-4FAA-B52E-C8B66AE89D19-L0-001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400000">
            <a:off x="1857763" y="6075212"/>
            <a:ext cx="5968386" cy="892370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Picture 1" descr="Pictur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533400"/>
            <a:ext cx="9144000" cy="6355080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Rectangle 2"/>
          <p:cNvSpPr txBox="1"/>
          <p:nvPr/>
        </p:nvSpPr>
        <p:spPr>
          <a:xfrm>
            <a:off x="1112519" y="914399"/>
            <a:ext cx="6766561" cy="3609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2800"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Constantia"/>
                <a:ea typeface="Constantia"/>
                <a:cs typeface="Constantia"/>
                <a:sym typeface="Constantia"/>
              </a:defRPr>
            </a:pPr>
            <a:r>
              <a:t>Deuteronomio 4:10  </a:t>
            </a:r>
            <a:br/>
            <a:r>
              <a:rPr b="0" i="1" sz="3000"/>
              <a:t>El día que estuviste delante de Jehová tu Dios en Horeb, cuando Jehová me dijo: Reúneme el pueblo, para que yo les haga oír mis palabras, las cuales aprenderán, para temerme todos los días que vivieren sobre la tierra, y las enseñarán a sus hijos; </a:t>
            </a:r>
          </a:p>
        </p:txBody>
      </p:sp>
      <p:sp>
        <p:nvSpPr>
          <p:cNvPr id="127" name="Rectangle 3"/>
          <p:cNvSpPr txBox="1"/>
          <p:nvPr/>
        </p:nvSpPr>
        <p:spPr>
          <a:xfrm>
            <a:off x="239539" y="-1"/>
            <a:ext cx="8794314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200">
                <a:ln w="18415" cap="flat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Agnes"/>
                <a:ea typeface="Agnes"/>
                <a:cs typeface="Agnes"/>
                <a:sym typeface="Agnes"/>
              </a:defRPr>
            </a:lvl1pPr>
          </a:lstStyle>
          <a:p>
            <a:pPr/>
            <a:r>
              <a:t>Esta es Vuestra Sabiduría y Vuestra Inteligencia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Box 2"/>
          <p:cNvSpPr txBox="1"/>
          <p:nvPr/>
        </p:nvSpPr>
        <p:spPr>
          <a:xfrm>
            <a:off x="2872227" y="2548052"/>
            <a:ext cx="6020018" cy="3355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21468" indent="-321468">
              <a:spcBef>
                <a:spcPts val="600"/>
              </a:spcBef>
              <a:buClr>
                <a:srgbClr val="E46C0A"/>
              </a:buClr>
              <a:buSzPct val="100000"/>
              <a:buChar char="✦"/>
              <a:defRPr b="1" sz="2700"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Saber Escuchar Y Obedecer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– Cristo nos Revelo sus Estatutos</a:t>
            </a:r>
            <a:r>
              <a:rPr i="1">
                <a:latin typeface="Constantia"/>
                <a:ea typeface="Constantia"/>
                <a:cs typeface="Constantia"/>
                <a:sym typeface="Constantia"/>
              </a:rPr>
              <a:t>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  Mat 17:5; Hch 7:37; Heb. 1:1; 2 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321468" indent="-321468">
              <a:spcBef>
                <a:spcPts val="600"/>
              </a:spcBef>
              <a:buClr>
                <a:srgbClr val="E46C0A"/>
              </a:buClr>
              <a:buSzPct val="100000"/>
              <a:buChar char="✦"/>
              <a:defRPr b="1" sz="2700"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Nunca Añadirle O Quitarle 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             1 Cor. 4:6; Gal. 1:6-9;  Apoc 22:18,19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321468" indent="-321468">
              <a:spcBef>
                <a:spcPts val="600"/>
              </a:spcBef>
              <a:buClr>
                <a:srgbClr val="E46C0A"/>
              </a:buClr>
              <a:buSzPct val="100000"/>
              <a:buChar char="✦"/>
              <a:defRPr b="1" sz="2700"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Aprended a Temed a Dios       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  Heb 12:28; 1 Ped. 1:17</a:t>
            </a:r>
          </a:p>
        </p:txBody>
      </p:sp>
      <p:grpSp>
        <p:nvGrpSpPr>
          <p:cNvPr id="132" name="Group"/>
          <p:cNvGrpSpPr/>
          <p:nvPr/>
        </p:nvGrpSpPr>
        <p:grpSpPr>
          <a:xfrm>
            <a:off x="244619" y="762000"/>
            <a:ext cx="8902701" cy="830997"/>
            <a:chOff x="0" y="0"/>
            <a:chExt cx="8902700" cy="830996"/>
          </a:xfrm>
        </p:grpSpPr>
        <p:sp>
          <p:nvSpPr>
            <p:cNvPr id="130" name="Snip Diagonal Corner Rectangle 6"/>
            <p:cNvSpPr/>
            <p:nvPr/>
          </p:nvSpPr>
          <p:spPr>
            <a:xfrm>
              <a:off x="0" y="76200"/>
              <a:ext cx="8902700" cy="7547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271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329" y="21600"/>
                  </a:lnTo>
                  <a:lnTo>
                    <a:pt x="0" y="1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46C0A">
                <a:alpha val="67059"/>
              </a:srgbClr>
            </a:solidFill>
            <a:ln w="12700" cap="flat">
              <a:noFill/>
              <a:miter lim="400000"/>
            </a:ln>
            <a:effectLst>
              <a:outerShdw sx="100000" sy="100000" kx="0" ky="0" algn="b" rotWithShape="0" blurRad="50800" dist="27940" dir="5400000">
                <a:srgbClr val="000000">
                  <a:alpha val="32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1" name="Rectangle 5"/>
            <p:cNvSpPr txBox="1"/>
            <p:nvPr/>
          </p:nvSpPr>
          <p:spPr>
            <a:xfrm>
              <a:off x="258300" y="0"/>
              <a:ext cx="8414406" cy="8280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b="1" sz="4800">
                  <a:solidFill>
                    <a:srgbClr val="FCD5B5"/>
                  </a:solidFill>
                  <a:effectLst>
                    <a:outerShdw sx="100000" sy="100000" kx="0" ky="0" algn="b" rotWithShape="0" blurRad="50800" dist="39000" dir="5460000">
                      <a:srgbClr val="000000">
                        <a:alpha val="38000"/>
                      </a:srgbClr>
                    </a:outerShdw>
                  </a:effectLst>
                  <a:latin typeface="Blue Highway Linocut"/>
                  <a:ea typeface="Blue Highway Linocut"/>
                  <a:cs typeface="Blue Highway Linocut"/>
                  <a:sym typeface="Blue Highway Linocut"/>
                </a:defRPr>
              </a:lvl1pPr>
            </a:lstStyle>
            <a:p>
              <a:pPr/>
              <a:r>
                <a:t>Estar Atento a Los Estatutos</a:t>
              </a:r>
            </a:p>
          </p:txBody>
        </p:sp>
      </p:grpSp>
      <p:sp>
        <p:nvSpPr>
          <p:cNvPr id="133" name="Rectangle 4"/>
          <p:cNvSpPr txBox="1"/>
          <p:nvPr/>
        </p:nvSpPr>
        <p:spPr>
          <a:xfrm>
            <a:off x="239539" y="-1"/>
            <a:ext cx="8266576" cy="751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i="1" sz="4300">
                <a:ln w="18415" cap="flat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Agnes"/>
                <a:ea typeface="Agnes"/>
                <a:cs typeface="Agnes"/>
                <a:sym typeface="Agnes"/>
              </a:defRPr>
            </a:lvl1pPr>
          </a:lstStyle>
          <a:p>
            <a:pPr/>
            <a:r>
              <a:t>¿Como ser Sabio e Inteligente?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3" dur="500"/>
                                        <p:tgtEl>
                                          <p:spTgt spid="1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Class="entr" nodeType="with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6" dur="500"/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1" dur="500"/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6" dur="500"/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2" grpId="1"/>
      <p:bldP build="p" bldLvl="5" animBg="1" rev="0" advAuto="0" spid="129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Box 2"/>
          <p:cNvSpPr txBox="1"/>
          <p:nvPr/>
        </p:nvSpPr>
        <p:spPr>
          <a:xfrm>
            <a:off x="688917" y="2370576"/>
            <a:ext cx="7784870" cy="3393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spcBef>
                <a:spcPts val="600"/>
              </a:spcBef>
              <a:buClr>
                <a:srgbClr val="E46C0A"/>
              </a:buClr>
              <a:buSzPct val="100000"/>
              <a:buChar char="✦"/>
              <a:defRPr sz="2400"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Teme al Señor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– Prov. 1:7,29; 9:10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600"/>
              </a:spcBef>
              <a:buClr>
                <a:srgbClr val="E46C0A"/>
              </a:buClr>
              <a:buSzPct val="100000"/>
              <a:buChar char="✦"/>
              <a:defRPr sz="2400"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Recibe La Palabra del Señor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–  Prov. 2:1; 1:3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600"/>
              </a:spcBef>
              <a:buClr>
                <a:srgbClr val="E46C0A"/>
              </a:buClr>
              <a:buSzPct val="100000"/>
              <a:buChar char="✦"/>
              <a:defRPr sz="2400"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Guardar la Palabra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– Prov. 2:1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600"/>
              </a:spcBef>
              <a:buClr>
                <a:srgbClr val="E46C0A"/>
              </a:buClr>
              <a:buSzPct val="100000"/>
              <a:buChar char="✦"/>
              <a:defRPr sz="2400"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Inclina tu Oido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– Prov. 2:2</a:t>
            </a:r>
          </a:p>
          <a:p>
            <a:pPr marL="285750" indent="-285750">
              <a:spcBef>
                <a:spcPts val="600"/>
              </a:spcBef>
              <a:buClr>
                <a:srgbClr val="E46C0A"/>
              </a:buClr>
              <a:buSzPct val="100000"/>
              <a:buChar char="✦"/>
              <a:defRPr sz="2400"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Aplica tu corazón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– Prov. 2:2; 23:12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600"/>
              </a:spcBef>
              <a:buClr>
                <a:srgbClr val="E46C0A"/>
              </a:buClr>
              <a:buSzPct val="100000"/>
              <a:buChar char="✦"/>
              <a:defRPr sz="2400"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rPr>
                <a:latin typeface="Constantia"/>
                <a:ea typeface="Constantia"/>
                <a:cs typeface="Constantia"/>
                <a:sym typeface="Constantia"/>
              </a:rPr>
              <a:t>Desearla – Prov. 2:3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600"/>
              </a:spcBef>
              <a:buClr>
                <a:srgbClr val="E46C0A"/>
              </a:buClr>
              <a:buSzPct val="100000"/>
              <a:buChar char="✦"/>
              <a:defRPr sz="2400"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rPr>
                <a:latin typeface="Constantia"/>
                <a:ea typeface="Constantia"/>
                <a:cs typeface="Constantia"/>
                <a:sym typeface="Constantia"/>
              </a:rPr>
              <a:t>Escudriñarla como Tesoro</a:t>
            </a:r>
            <a:r>
              <a:t>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– Prov. 2:3,4 </a:t>
            </a:r>
          </a:p>
        </p:txBody>
      </p:sp>
      <p:grpSp>
        <p:nvGrpSpPr>
          <p:cNvPr id="144" name="Group"/>
          <p:cNvGrpSpPr/>
          <p:nvPr/>
        </p:nvGrpSpPr>
        <p:grpSpPr>
          <a:xfrm>
            <a:off x="193819" y="0"/>
            <a:ext cx="8775065" cy="2312661"/>
            <a:chOff x="0" y="0"/>
            <a:chExt cx="8775064" cy="2312660"/>
          </a:xfrm>
        </p:grpSpPr>
        <p:sp>
          <p:nvSpPr>
            <p:cNvPr id="138" name="Snip Diagonal Corner Rectangle 6"/>
            <p:cNvSpPr/>
            <p:nvPr/>
          </p:nvSpPr>
          <p:spPr>
            <a:xfrm>
              <a:off x="0" y="838200"/>
              <a:ext cx="8712200" cy="7547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101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499" y="21600"/>
                  </a:lnTo>
                  <a:lnTo>
                    <a:pt x="0" y="1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46C0A">
                <a:alpha val="67059"/>
              </a:srgbClr>
            </a:solidFill>
            <a:ln w="12700" cap="flat">
              <a:noFill/>
              <a:miter lim="400000"/>
            </a:ln>
            <a:effectLst>
              <a:outerShdw sx="100000" sy="100000" kx="0" ky="0" algn="b" rotWithShape="0" blurRad="50800" dist="27940" dir="5400000">
                <a:srgbClr val="000000">
                  <a:alpha val="32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43" name="Group"/>
            <p:cNvGrpSpPr/>
            <p:nvPr/>
          </p:nvGrpSpPr>
          <p:grpSpPr>
            <a:xfrm>
              <a:off x="154304" y="0"/>
              <a:ext cx="8620761" cy="2312661"/>
              <a:chOff x="0" y="0"/>
              <a:chExt cx="8620759" cy="2312660"/>
            </a:xfrm>
          </p:grpSpPr>
          <p:sp>
            <p:nvSpPr>
              <p:cNvPr id="139" name="TextBox 1"/>
              <p:cNvSpPr txBox="1"/>
              <p:nvPr/>
            </p:nvSpPr>
            <p:spPr>
              <a:xfrm>
                <a:off x="67006" y="1662420"/>
                <a:ext cx="3100697" cy="650241"/>
              </a:xfrm>
              <a:prstGeom prst="rect">
                <a:avLst/>
              </a:prstGeom>
              <a:solidFill>
                <a:schemeClr val="accent2"/>
              </a:solidFill>
              <a:ln w="25400" cap="flat">
                <a:solidFill>
                  <a:srgbClr val="8C3A38"/>
                </a:solidFill>
                <a:prstDash val="solid"/>
                <a:round/>
              </a:ln>
              <a:effectLst>
                <a:outerShdw sx="100000" sy="100000" kx="0" ky="0" algn="b" rotWithShape="0" blurRad="50800" dist="38100" dir="2700000">
                  <a:srgbClr val="000000">
                    <a:alpha val="4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noAutofit/>
              </a:bodyPr>
              <a:lstStyle>
                <a:lvl1pPr>
                  <a:defRPr b="1" sz="3200">
                    <a:solidFill>
                      <a:srgbClr val="FCD5B5"/>
                    </a:solidFill>
                    <a:effectLst>
                      <a:outerShdw sx="100000" sy="100000" kx="0" ky="0" algn="b" rotWithShape="0" blurRad="50800" dist="39000" dir="5460000">
                        <a:srgbClr val="000000">
                          <a:alpha val="38000"/>
                        </a:srgbClr>
                      </a:outerShdw>
                    </a:effectLst>
                    <a:latin typeface="Constantia"/>
                    <a:ea typeface="Constantia"/>
                    <a:cs typeface="Constantia"/>
                    <a:sym typeface="Constantia"/>
                  </a:defRPr>
                </a:lvl1pPr>
              </a:lstStyle>
              <a:p>
                <a:pPr/>
                <a:r>
                  <a:t>Proverbios 2:1-4</a:t>
                </a:r>
              </a:p>
            </p:txBody>
          </p:sp>
          <p:grpSp>
            <p:nvGrpSpPr>
              <p:cNvPr id="142" name="Group"/>
              <p:cNvGrpSpPr/>
              <p:nvPr/>
            </p:nvGrpSpPr>
            <p:grpSpPr>
              <a:xfrm>
                <a:off x="-1" y="0"/>
                <a:ext cx="8620761" cy="1592997"/>
                <a:chOff x="0" y="0"/>
                <a:chExt cx="8620759" cy="1592996"/>
              </a:xfrm>
            </p:grpSpPr>
            <p:sp>
              <p:nvSpPr>
                <p:cNvPr id="140" name="Rectangle 5"/>
                <p:cNvSpPr txBox="1"/>
                <p:nvPr/>
              </p:nvSpPr>
              <p:spPr>
                <a:xfrm>
                  <a:off x="36988" y="676056"/>
                  <a:ext cx="8583772" cy="9169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45719" tIns="45719" rIns="45719" bIns="45719" numCol="1" anchor="t">
                  <a:noAutofit/>
                </a:bodyPr>
                <a:lstStyle>
                  <a:lvl1pPr>
                    <a:defRPr b="1" sz="5400">
                      <a:solidFill>
                        <a:srgbClr val="FCD5B5"/>
                      </a:solidFill>
                      <a:effectLst>
                        <a:outerShdw sx="100000" sy="100000" kx="0" ky="0" algn="b" rotWithShape="0" blurRad="50800" dist="39000" dir="5460000">
                          <a:srgbClr val="000000">
                            <a:alpha val="38000"/>
                          </a:srgbClr>
                        </a:outerShdw>
                      </a:effectLst>
                      <a:latin typeface="Blue Highway Linocut"/>
                      <a:ea typeface="Blue Highway Linocut"/>
                      <a:cs typeface="Blue Highway Linocut"/>
                      <a:sym typeface="Blue Highway Linocut"/>
                    </a:defRPr>
                  </a:lvl1pPr>
                </a:lstStyle>
                <a:p>
                  <a:pPr/>
                  <a:r>
                    <a:t>Salomón nos da  la Clave</a:t>
                  </a:r>
                </a:p>
              </p:txBody>
            </p:sp>
            <p:sp>
              <p:nvSpPr>
                <p:cNvPr id="141" name="Rectangle 4"/>
                <p:cNvSpPr txBox="1"/>
                <p:nvPr/>
              </p:nvSpPr>
              <p:spPr>
                <a:xfrm>
                  <a:off x="0" y="0"/>
                  <a:ext cx="8302043" cy="751840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45719" tIns="45719" rIns="45719" bIns="45719" numCol="1" anchor="t">
                  <a:noAutofit/>
                </a:bodyPr>
                <a:lstStyle>
                  <a:lvl1pPr>
                    <a:defRPr b="1" i="1" sz="4300">
                      <a:ln w="18415" cap="flat">
                        <a:solidFill>
                          <a:srgbClr val="FFFFFF"/>
                        </a:solidFill>
                        <a:prstDash val="solid"/>
                        <a:round/>
                      </a:ln>
                      <a:solidFill>
                        <a:srgbClr val="FFFFFF"/>
                      </a:solidFill>
                      <a:effectLst>
                        <a:outerShdw sx="100000" sy="100000" kx="0" ky="0" algn="b" rotWithShape="0" blurRad="63500" dist="310007" dir="7680000">
                          <a:srgbClr val="000000">
                            <a:alpha val="32000"/>
                          </a:srgbClr>
                        </a:outerShdw>
                      </a:effectLst>
                      <a:latin typeface="Agnes"/>
                      <a:ea typeface="Agnes"/>
                      <a:cs typeface="Agnes"/>
                      <a:sym typeface="Agnes"/>
                    </a:defRPr>
                  </a:lvl1pPr>
                </a:lstStyle>
                <a:p>
                  <a:pPr/>
                  <a:r>
                    <a:t>¿Como ser Sabio e Inteligente?</a:t>
                  </a:r>
                </a:p>
              </p:txBody>
            </p:sp>
          </p:grp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1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13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13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Class="entr" nodeType="withEffect" presetSubtype="1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500" fill="hold"/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00" fill="hold"/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1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500" fill="hold"/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" fill="hold"/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1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500" fill="hold"/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00" fill="hold"/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1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500" fill="hold"/>
                                        <p:tgtEl>
                                          <p:spTgt spid="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500" fill="hold"/>
                                        <p:tgtEl>
                                          <p:spTgt spid="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1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500" fill="hold"/>
                                        <p:tgtEl>
                                          <p:spTgt spid="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500" fill="hold"/>
                                        <p:tgtEl>
                                          <p:spTgt spid="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1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500" fill="hold"/>
                                        <p:tgtEl>
                                          <p:spTgt spid="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500" fill="hold"/>
                                        <p:tgtEl>
                                          <p:spTgt spid="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clickEffect" presetSubtype="1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500" fill="hold"/>
                                        <p:tgtEl>
                                          <p:spTgt spid="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500" fill="hold"/>
                                        <p:tgtEl>
                                          <p:spTgt spid="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4" grpId="1"/>
      <p:bldP build="p" bldLvl="5" animBg="1" rev="0" advAuto="0" spid="137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Box 2"/>
          <p:cNvSpPr txBox="1"/>
          <p:nvPr/>
        </p:nvSpPr>
        <p:spPr>
          <a:xfrm>
            <a:off x="1523270" y="2402864"/>
            <a:ext cx="7541233" cy="3368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3200"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  Para Entender el Temor del Señor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 4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3200"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Para Conocer a Dios Prov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– 5,6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3200"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rPr>
                <a:latin typeface="Constantia"/>
                <a:ea typeface="Constantia"/>
                <a:cs typeface="Constantia"/>
                <a:sym typeface="Constantia"/>
              </a:rPr>
              <a:t>Para tener </a:t>
            </a:r>
            <a:r>
              <a:t>Bendición 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– 7</a:t>
            </a:r>
            <a:endParaRPr>
              <a:latin typeface="Constantia"/>
              <a:ea typeface="Constantia"/>
              <a:cs typeface="Constantia"/>
              <a:sym typeface="Constantia"/>
            </a:endParaRPr>
          </a:p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3200"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El té Cuidará 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– 8-11</a:t>
            </a:r>
          </a:p>
          <a:p>
            <a:pPr marL="285750" indent="-285750">
              <a:spcBef>
                <a:spcPts val="1200"/>
              </a:spcBef>
              <a:buClr>
                <a:srgbClr val="E46C0A"/>
              </a:buClr>
              <a:buSzPct val="100000"/>
              <a:buChar char="✦"/>
              <a:defRPr sz="3200">
                <a:solidFill>
                  <a:srgbClr val="FFFFFF"/>
                </a:solidFill>
                <a:effectLst>
                  <a:outerShdw sx="100000" sy="100000" kx="0" ky="0" algn="b" rotWithShape="0" blurRad="63500" dist="310007" dir="7680000">
                    <a:srgbClr val="000000">
                      <a:alpha val="32000"/>
                    </a:srgbClr>
                  </a:outerShdw>
                </a:effectLst>
                <a:latin typeface="Dominican Small Caps"/>
                <a:ea typeface="Dominican Small Caps"/>
                <a:cs typeface="Dominican Small Caps"/>
                <a:sym typeface="Dominican Small Caps"/>
              </a:defRPr>
            </a:pPr>
            <a:r>
              <a:t>Protegerte </a:t>
            </a:r>
            <a:r>
              <a:rPr>
                <a:latin typeface="Constantia"/>
                <a:ea typeface="Constantia"/>
                <a:cs typeface="Constantia"/>
                <a:sym typeface="Constantia"/>
              </a:rPr>
              <a:t>– 12-22</a:t>
            </a:r>
          </a:p>
        </p:txBody>
      </p:sp>
      <p:grpSp>
        <p:nvGrpSpPr>
          <p:cNvPr id="151" name="Group"/>
          <p:cNvGrpSpPr/>
          <p:nvPr/>
        </p:nvGrpSpPr>
        <p:grpSpPr>
          <a:xfrm>
            <a:off x="15924" y="207866"/>
            <a:ext cx="8798963" cy="802641"/>
            <a:chOff x="0" y="0"/>
            <a:chExt cx="8798962" cy="802640"/>
          </a:xfrm>
        </p:grpSpPr>
        <p:sp>
          <p:nvSpPr>
            <p:cNvPr id="149" name="Snip Diagonal Corner Rectangle 6"/>
            <p:cNvSpPr/>
            <p:nvPr/>
          </p:nvSpPr>
          <p:spPr>
            <a:xfrm>
              <a:off x="0" y="23921"/>
              <a:ext cx="8798963" cy="7547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127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473" y="21600"/>
                  </a:lnTo>
                  <a:lnTo>
                    <a:pt x="0" y="1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46C0A">
                <a:alpha val="67059"/>
              </a:srgbClr>
            </a:solidFill>
            <a:ln w="12700" cap="flat">
              <a:noFill/>
              <a:miter lim="400000"/>
            </a:ln>
            <a:effectLst>
              <a:outerShdw sx="100000" sy="100000" kx="0" ky="0" algn="b" rotWithShape="0" blurRad="50800" dist="27940" dir="5400000">
                <a:srgbClr val="000000">
                  <a:alpha val="32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0" name="Rectangle 5"/>
            <p:cNvSpPr txBox="1"/>
            <p:nvPr/>
          </p:nvSpPr>
          <p:spPr>
            <a:xfrm>
              <a:off x="313032" y="0"/>
              <a:ext cx="7751447" cy="8026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b="1" sz="4700">
                  <a:solidFill>
                    <a:srgbClr val="FCD5B5"/>
                  </a:solidFill>
                  <a:effectLst>
                    <a:outerShdw sx="100000" sy="100000" kx="0" ky="0" algn="b" rotWithShape="0" blurRad="50800" dist="39000" dir="5460000">
                      <a:srgbClr val="000000">
                        <a:alpha val="38000"/>
                      </a:srgbClr>
                    </a:outerShdw>
                  </a:effectLst>
                  <a:latin typeface="Blue Highway Linocut"/>
                  <a:ea typeface="Blue Highway Linocut"/>
                  <a:cs typeface="Blue Highway Linocut"/>
                  <a:sym typeface="Blue Highway Linocut"/>
                </a:defRPr>
              </a:lvl1pPr>
            </a:lstStyle>
            <a:p>
              <a:pPr/>
              <a:r>
                <a:t>La Necesidad de Sabiduría </a:t>
              </a:r>
            </a:p>
          </p:txBody>
        </p:sp>
      </p:grpSp>
      <p:sp>
        <p:nvSpPr>
          <p:cNvPr id="152" name="TextBox 1"/>
          <p:cNvSpPr txBox="1"/>
          <p:nvPr/>
        </p:nvSpPr>
        <p:spPr>
          <a:xfrm>
            <a:off x="228693" y="1176939"/>
            <a:ext cx="3290651" cy="650241"/>
          </a:xfrm>
          <a:prstGeom prst="rect">
            <a:avLst/>
          </a:prstGeom>
          <a:solidFill>
            <a:schemeClr val="accent2"/>
          </a:solidFill>
          <a:ln w="25400">
            <a:solidFill>
              <a:srgbClr val="8C3A38"/>
            </a:solidFill>
          </a:ln>
          <a:effectLst>
            <a:outerShdw sx="100000" sy="100000" kx="0" ky="0" algn="b" rotWithShape="0" blurRad="50800" dist="38100" dir="27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3200">
                <a:solidFill>
                  <a:srgbClr val="FCD5B5"/>
                </a:solidFill>
                <a:effectLst>
                  <a:outerShdw sx="100000" sy="100000" kx="0" ky="0" algn="b" rotWithShape="0" blurRad="50800" dist="39000" dir="5460000">
                    <a:srgbClr val="000000">
                      <a:alpha val="38000"/>
                    </a:srgbClr>
                  </a:outerShdw>
                </a:effectLst>
                <a:latin typeface="Constantia"/>
                <a:ea typeface="Constantia"/>
                <a:cs typeface="Constantia"/>
                <a:sym typeface="Constantia"/>
              </a:defRPr>
            </a:lvl1pPr>
          </a:lstStyle>
          <a:p>
            <a:pPr/>
            <a:r>
              <a:t>Proverbios 2:4-22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48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