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b="def" i="def"/>
      <a:tcStyle>
        <a:tcBdr/>
        <a:fill>
          <a:solidFill>
            <a:srgbClr val="F2F2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 name="Shape 25"/>
          <p:cNvSpPr/>
          <p:nvPr>
            <p:ph type="sldImg"/>
          </p:nvPr>
        </p:nvSpPr>
        <p:spPr>
          <a:xfrm>
            <a:off x="1143000" y="685800"/>
            <a:ext cx="4572000" cy="3429000"/>
          </a:xfrm>
          <a:prstGeom prst="rect">
            <a:avLst/>
          </a:prstGeom>
        </p:spPr>
        <p:txBody>
          <a:bodyPr/>
          <a:lstStyle/>
          <a:p>
            <a:pPr/>
          </a:p>
        </p:txBody>
      </p:sp>
      <p:sp>
        <p:nvSpPr>
          <p:cNvPr id="26" name="Shape 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a:p>
        </p:txBody>
      </p:sp>
      <p:sp>
        <p:nvSpPr>
          <p:cNvPr id="36" name="Shape 36"/>
          <p:cNvSpPr/>
          <p:nvPr>
            <p:ph type="body" sz="quarter" idx="1"/>
          </p:nvPr>
        </p:nvSpPr>
        <p:spPr>
          <a:prstGeom prst="rect">
            <a:avLst/>
          </a:prstGeom>
        </p:spPr>
        <p:txBody>
          <a:bodyPr/>
          <a:lstStyle/>
          <a:p>
            <a:pPr>
              <a:defRPr sz="2000"/>
            </a:pPr>
          </a:p>
          <a:p>
            <a:pPr>
              <a:defRPr sz="2000"/>
            </a:pPr>
            <a:r>
              <a:t>Escritura clave</a:t>
            </a:r>
          </a:p>
          <a:p>
            <a:pPr>
              <a:defRPr sz="2000"/>
            </a:pPr>
          </a:p>
          <a:p>
            <a:pPr>
              <a:defRPr sz="2000"/>
            </a:pPr>
            <a:r>
              <a:t>Lucas 8:43-48:</a:t>
            </a:r>
          </a:p>
          <a:p>
            <a:pPr>
              <a:defRPr sz="2000"/>
            </a:pPr>
            <a:r>
              <a:t>«Había entre la gente una mujer que hacía doce años que padecía de hemorragias, sin que nadie pudiera sanarla. Ella se le acercó por detrás y le tocó el borde del manto, y al instante cesó su hemorragia. —¿Quién me ha tocado?— preguntó Jesús. Como todos negaban haberlo tocado, Pedro le dijo: —Maestro, son multitudes las que te aprietan y te oprimen. —No, alguien me ha tocado —replicó Jesús—; yo sé que de mí ha salido poder. La mujer, al ver que no podía pasar inadvertida, se acercó temblando y se arrojó a sus pies. En presencia de toda la gente, contó por qué lo había tocado y cómo había sido sanada al instante. —Hija, tu fe te ha sanado —le dijo Jesús—. Vete en paz».</a:t>
            </a:r>
          </a:p>
          <a:p>
            <a:pPr>
              <a:defRPr sz="2000"/>
            </a:pPr>
            <a:r>
              <a:t>Introducción a la mujer con flujo de sangre</a:t>
            </a:r>
          </a:p>
          <a:p>
            <a:pPr>
              <a:defRPr sz="2000"/>
            </a:pPr>
          </a:p>
          <a:p>
            <a:pPr>
              <a:defRPr sz="2000"/>
            </a:pPr>
            <a:r>
              <a:t>La mujer que no se menciona por nombre en esta historia del Evangelio ha sufrido durante doce años cierto tipo de sangrado (a menudo se traduce como «hemorragia»). Ha visitado a muchos médicos y curanderos, y ninguno de ellos ha podido curarla. Parece el suyo un acto desesperado, un manotazo de ahogado. Su sola presencia en medio de la multitud sería mal vista en esa sociedad, porque se consideraba que era «impura». Su existencia normal a menudo había transcurrido viendo a la gente tomar distancia de ella, para evitar la posibilidad de algún contacto. No podía rozar, ni tocar a nadie ni compartir gestos amistosos en el camino. Vivía aislada y ha de haber sido conocida por su impureza.</a:t>
            </a:r>
          </a:p>
          <a:p>
            <a:pPr>
              <a:defRPr sz="2000"/>
            </a:pPr>
            <a:r>
              <a:t>Ahondando en el tema</a:t>
            </a:r>
          </a:p>
          <a:p>
            <a:pPr>
              <a:defRPr sz="2000"/>
            </a:pPr>
          </a:p>
          <a:p>
            <a:pPr>
              <a:defRPr sz="2000"/>
            </a:pPr>
            <a:r>
              <a:t>Para dar un poco de trasfondo y contexto, esta historia de la mujer con flujo de sangre se encuentra en tres de los textos del evangelio. Para tener un ángulo diferente de esta historia, vamos a dirigirnos al evangelio de Marcos.  historia principal comienza («A1») cuando abruptamente un líder de la sinagoga, Jairo, cae a los pies de Jesús implorando que sane a su pequeña hija que está a punto de morir. En la historia del  una gran multitud se está reuniendo alrededor de Jesús y está presionando por muchos lados. De entre esta gran multitud, nuestra mujer entra en escena tocando el borde del manto de Jesús. Ella es sanada. El poder sale de Jesús. Volveremos sobre esto. Ahora regresamos a la historia original («A2») cuando Jesús es llevado a la casa de Jairo y se le dice que su hija ha muerto. Pero, Jesús le dice a la niña, «Talita cum», que en arameo significa «¡Niña, levántate!». Inmediatamente, la niña se levanta y camina.</a:t>
            </a:r>
          </a:p>
          <a:p>
            <a:pPr>
              <a:defRPr sz="2000"/>
            </a:pPr>
            <a:r>
              <a:t>Hay algunas cosas hermosas que entretejen estas historias y realzan la historia «» de nuestro estudio. ¡Hay tantas conexiones deliciosas entre las dos historias! Algunas son señaladas por la erudita bíblica Beverly Zink-Sawyer, quien observa:</a:t>
            </a:r>
          </a:p>
          <a:p>
            <a:pPr>
              <a:defRPr sz="2000"/>
            </a:pPr>
            <a:r>
              <a:t>Ambas víctimas de enfermedad son mujeres y ritualmente inmundas, una como resultado de la muerte y otra como resultado de una hemorragia; ambas representan el significado del número doce en la tradición judía (los doce años de hemorragia y la niña de doce años); y ambas son consideradas como «hijas» (la niña es la hija de Jairo y la mujer a la que Jesús se dirige como «hija»). Un acto de contacto devuelve a ambas mujeres a una nueva vida, incluso cuando quienes las rodean carecen de comprensión.[1]</a:t>
            </a:r>
          </a:p>
          <a:p>
            <a:pPr>
              <a:defRPr sz="2000"/>
            </a:pPr>
            <a:r>
              <a:t>Inmediatamente, podemos notar el significado bíblico del número 12 que tiene conexiones por todas partes. Para estas mujeres, 12 años de sangrado y 12 años de edad. También podemos ver que estos dos personajes femeninos son anónimos para la sociedad, pero entonces Jesús los destaca maravillosamente cuando se refiere a ambas mujeres como «hijas». Un nombre dulce e íntimo que tanto necesitaban estas dos mujeres. Otro momento íntimo es el acto de haber sido tocadas que se ve en ambas historias.</a:t>
            </a:r>
          </a:p>
          <a:p>
            <a:pPr>
              <a:defRPr sz="2000"/>
            </a:pPr>
          </a:p>
          <a:p>
            <a:pPr>
              <a:defRPr sz="2000"/>
            </a:pPr>
            <a:r>
              <a:t> desde los tiempos bíblicos, la idea de tener sangre fuera del cuerpo era considerada impureza o suciedad. . Las mujeres eran consideradas impuras y se las expulsaba. Esta mujer anónima, cuya historia nos trae a la luz el texto, no solo sufrió de un sangrado continuo durante muchos años, sino que también padeció esa sensación de suciedad e impureza que resulta de ser estigmatizada y aislada. La suya fue una existencia continua de dolor y expulsión. Jesús se encuentra con ella en ese espacio —o, mejor dicho, ella lo encuentra— y sucede lo contrario de lo esperado. En lugar de sentir repulsión o disgusto por ella, él le responde con paz. Responde con aceptación y gracia. Parece responder con comprensión. Él la llama hija. La acepta. Le ofrece paz y la cura de su enfermedad.</a:t>
            </a:r>
          </a:p>
          <a:p>
            <a:pPr>
              <a:defRPr sz="2000"/>
            </a:pPr>
          </a:p>
          <a:p>
            <a:pPr>
              <a:defRPr sz="2000"/>
            </a:pPr>
            <a:r>
              <a:t>La historia de esta mujer sangrante interactúa con todas nuestras historias porque, como ella, en un momento o en otro, hemos necesitado sanidad. Hemos sido marginados o nos hemos sentido abandonados por nuestras comunidades o nuestros amigos. Hemos estado necesitados de un toque misericordioso de Dios y del cuerpo de Cristo encarnado en nuestras hermanas y hermanos. Piense en una situación en la que se sintió al borde del abismo</a:t>
            </a:r>
          </a:p>
          <a:p>
            <a:pPr>
              <a:defRPr sz="2000"/>
            </a:pPr>
          </a:p>
          <a:p>
            <a:pPr>
              <a:defRPr sz="2000"/>
            </a:pPr>
            <a:r>
              <a:t>no dejar que el miedo se apodere de nuestras vidas. El amor se parece al toque de un amigo, una amiga, un ser querido que en momentos de vergüenza, desesperanza o dolor profundo nos rescata y nos recuerda que somos amados y llamados hijos de Dios.</a:t>
            </a:r>
          </a:p>
          <a:p>
            <a:pPr>
              <a:defRPr sz="2000"/>
            </a:pPr>
            <a:r>
              <a:t>Extendamos las manos y toquemos el manto de Jesús hoy; pidámosle la certeza, la gracia y el conocimiento que provienen de él. Dejemos que Cristo nos encuentre donde sea que estemos, y que nos reciba, tanto en nuestros momentos de mayor debilidad como en los de mayor fortaleza. Y recordemos que también nosotros somos las manos de Cristo, por los cual tenemos la capacidad de ofrecer sanación a los que sufren. Oremos hoy pidiendo sabiduría, valor y fortaleza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Shape 53"/>
          <p:cNvSpPr/>
          <p:nvPr>
            <p:ph type="sldImg"/>
          </p:nvPr>
        </p:nvSpPr>
        <p:spPr>
          <a:prstGeom prst="rect">
            <a:avLst/>
          </a:prstGeom>
        </p:spPr>
        <p:txBody>
          <a:bodyPr/>
          <a:lstStyle/>
          <a:p>
            <a:pPr/>
          </a:p>
        </p:txBody>
      </p:sp>
      <p:sp>
        <p:nvSpPr>
          <p:cNvPr id="54" name="Shape 54"/>
          <p:cNvSpPr/>
          <p:nvPr>
            <p:ph type="body" sz="quarter" idx="1"/>
          </p:nvPr>
        </p:nvSpPr>
        <p:spPr>
          <a:prstGeom prst="rect">
            <a:avLst/>
          </a:prstGeom>
        </p:spPr>
        <p:txBody>
          <a:bodyPr/>
          <a:lstStyle/>
          <a:p>
            <a:pPr>
              <a:defRPr sz="2000"/>
            </a:pPr>
            <a:r>
              <a:t>Pero una mujer que padecía de flujo de sangre desde hacía doce años: Esta mujer se encontraba en una situación desesperada. Su sangrado la hizo impura ceremonial y socialmente, y esto sería una gran carga durante 12 años.</a:t>
            </a:r>
          </a:p>
          <a:p>
            <a:pPr>
              <a:defRPr sz="2000"/>
            </a:pPr>
          </a:p>
          <a:p>
            <a:pPr>
              <a:defRPr sz="2000"/>
            </a:pPr>
            <a:r>
              <a:t>i. De acuerdo con las ideas judías de la época, si esta mujer tocaba a alguien, les transmitía su impureza, una impureza que no se les permitiría participar en ningún aspecto de la adoración de Israel (Levítico 15:19-31).</a:t>
            </a:r>
          </a:p>
          <a:p>
            <a:pPr>
              <a:defRPr sz="2000"/>
            </a:pPr>
          </a:p>
          <a:p>
            <a:pPr>
              <a:defRPr sz="2000"/>
            </a:pPr>
            <a:r>
              <a:t>b. Que había gastado en médicos todo cuanto tenía, y por ninguno había podido ser curada: Visitó a médicos para ser sanada, pero solo sufrió peor y se empobreció. Lucas el médico sabia cómo las facturas de un médico podían tomar todo lo que tenías</a:t>
            </a:r>
          </a:p>
          <a:p>
            <a:pPr>
              <a:defRPr sz="2000"/>
            </a:pPr>
            <a:r>
              <a:t>Se le acercó por detrás y tocó el borde de su manto: Debido a que la condición de esta mujer era vergonzosa, y porque era ceremonialmente impura y sería condenada por tocar a Jesús o incluso estando en una multitud apremiante, quería hacerlo en secreto. No le preguntó abiertamente a Jesús que fuera sanada</a:t>
            </a:r>
          </a:p>
          <a:p>
            <a:pPr>
              <a:defRPr sz="2000"/>
            </a:pPr>
          </a:p>
          <a:p>
            <a:pPr>
              <a:defRPr sz="2000"/>
            </a:pPr>
            <a:r>
              <a:t>Y al instante se detuvo el flujo de su sangre: De acuerdo con el pensamiento de aquel día, cuando esta mujer impura tocaba a Jesús, lo haría a Él impuro. Pero debido a la naturaleza de Jesús y al poder de Dios, no es así como funcionó. Cuando ella tocó Su manto, Jesús no fue hecho impuro, la mujer fue sanada. Cuando venimos a Jesús con nuestro pecado y lo ponemos sobre Él, no lo convierte en un pecador, sino que nos hace limpios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a:p>
        </p:txBody>
      </p:sp>
      <p:sp>
        <p:nvSpPr>
          <p:cNvPr id="65" name="Shape 65"/>
          <p:cNvSpPr/>
          <p:nvPr>
            <p:ph type="body" sz="quarter" idx="1"/>
          </p:nvPr>
        </p:nvSpPr>
        <p:spPr>
          <a:prstGeom prst="rect">
            <a:avLst/>
          </a:prstGeom>
        </p:spPr>
        <p:txBody>
          <a:bodyPr/>
          <a:lstStyle/>
          <a:p>
            <a:pPr>
              <a:defRPr sz="2000"/>
            </a:pPr>
            <a:r>
              <a:t>TEMOR</a:t>
            </a:r>
          </a:p>
          <a:p>
            <a:pPr>
              <a:defRPr sz="2000"/>
            </a:pPr>
            <a:r>
              <a:t>Jesús criticó a los Fariseos por poner demasiado énfasis en la ceremonia de purificación y en la falta de preocupación por la pureza interna</a:t>
            </a:r>
          </a:p>
          <a:p>
            <a:pPr>
              <a:defRPr sz="2000"/>
            </a:pPr>
          </a:p>
          <a:p>
            <a:pPr>
              <a:defRPr sz="2000"/>
            </a:pPr>
            <a:r>
              <a:t>Mateo 23:27 !!Ay de vosotros, escribas y fariseos, hipócritas! porque sois semejantes a sepulcros blanqueados, que por fuera, a la verdad, se muestran hermosos, mas por dentro están llenos de huesos de muertos y de toda inmundicia.</a:t>
            </a:r>
          </a:p>
          <a:p>
            <a:pPr>
              <a:defRPr sz="2000"/>
            </a:pPr>
          </a:p>
          <a:p>
            <a:pPr>
              <a:defRPr sz="2000"/>
            </a:pPr>
          </a:p>
          <a:p>
            <a:pPr>
              <a:defRPr sz="2000"/>
            </a:pPr>
            <a:r>
              <a:t>la pureza espiritual en la adoración es importante hoy. También recordamos que Jesús es Aquel que nos limpia y nos capacita para el compañerismo:Ya vosotros estáis limpios por la palabra que os he hablado(Juan 15:3). Así como recibimos de la Palabra de Dios, somos limpiados</a:t>
            </a:r>
          </a:p>
          <a:p>
            <a:pPr>
              <a:defRPr sz="2000"/>
            </a:pPr>
          </a:p>
          <a:p>
            <a:pPr>
              <a:defRPr sz="2000"/>
            </a:pPr>
            <a:r>
              <a:t>Apocalipsis 21:6 Y me dijo: Hecho está. Yo soy el Alfa y la Omega, el principio y el fin. Al que tuviere sed, yo le daré gratuitamente de la fuente del agua de la vida.</a:t>
            </a:r>
          </a:p>
          <a:p>
            <a:pPr>
              <a:defRPr sz="2000"/>
            </a:pPr>
          </a:p>
          <a:p>
            <a:pPr>
              <a:defRPr sz="2000"/>
            </a:pPr>
            <a:r>
              <a:t>Apocalipsis 22:17 Y el Espíritu y la Esposa dicen: Ven. Y el que oye, diga: Ven. Y el que tiene sed, venga; y el que quiera, tome del agua de la vida gratuitamente.</a:t>
            </a:r>
          </a:p>
          <a:p>
            <a:pPr>
              <a:defRPr sz="2000"/>
            </a:pPr>
          </a:p>
          <a:p>
            <a:pPr>
              <a:defRPr sz="2000"/>
            </a:pPr>
            <a:r>
              <a:t>Juan 6:37 Todo lo que el Padre me da, vendrá a mí; y al que a mí viene, no le echo fuera.</a:t>
            </a:r>
          </a:p>
          <a:p>
            <a:pPr>
              <a:defRPr sz="2000"/>
            </a:pPr>
          </a:p>
          <a:p>
            <a:pPr>
              <a:defRPr sz="2000"/>
            </a:pPr>
            <a:r>
              <a:t>Rom 3:10  Como está escrito: No hay justo, ni aun uno; </a:t>
            </a:r>
          </a:p>
          <a:p>
            <a:pPr>
              <a:defRPr sz="2000"/>
            </a:pPr>
            <a:r>
              <a:t>Rom 3:23  por cuanto todos pecaron, y están destituidos de la gloria de Dios </a:t>
            </a:r>
          </a:p>
          <a:p>
            <a:pPr>
              <a:defRPr sz="2000"/>
            </a:pPr>
            <a:r>
              <a:t>Rom 6:23  Porque la paga del pecado es muerte, mas la dádiva de Dios es vida eterna en Cristo Jesús Señor nuestro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defRPr sz="2000"/>
            </a:pPr>
            <a:r>
              <a:t>Deu 30:15  Mira, yo he puesto delante de ti hoy la vida y el bien, la muerte y el mal;</a:t>
            </a:r>
          </a:p>
          <a:p>
            <a:pPr>
              <a:defRPr sz="2000"/>
            </a:pPr>
            <a:r>
              <a:t>Deu 30:16  porque yo te mando hoy que ames a Jehová tu Dios, que andes en sus caminos, y guardes sus mandamientos, sus estatutos y sus decretos, para que vivas y seas multiplicado, y Jehová tu Dios te bendiga en la tierra a la cual entras para tomar posesión de ella.</a:t>
            </a:r>
          </a:p>
          <a:p>
            <a:pPr>
              <a:defRPr sz="2000"/>
            </a:pPr>
            <a:r>
              <a:t>Deu 30:17  Mas si tu corazón se apartare y no oyeres, y te dejares extraviar, y te inclinares a dioses ajenos y les sirvieres,</a:t>
            </a:r>
          </a:p>
          <a:p>
            <a:pPr>
              <a:defRPr sz="2000"/>
            </a:pPr>
            <a:r>
              <a:t>Deu 30:18  yo os protesto hoy que de cierto pereceréis; no prolongaréis vuestros días sobre la tierra adonde vais, pasando el Jordán, para entrar en posesión de ella.</a:t>
            </a:r>
          </a:p>
          <a:p>
            <a:pPr>
              <a:defRPr sz="2000"/>
            </a:pPr>
            <a:r>
              <a:t>Deu 30:19  A los cielos y a la tierra llamo por testigos hoy contra vosotros, que os he puesto delante la vida y la muerte, la bendición y la maldición; escoge, pues, la vida, para que vivas tú y tu descendencia;</a:t>
            </a:r>
          </a:p>
          <a:p>
            <a:pPr>
              <a:defRPr sz="2000"/>
            </a:pPr>
            <a:r>
              <a:t>Deu 30:20  amando a Jehová tu Dios, atendiendo a su voz, y siguiéndole a él; porque él es vida para ti, y prolongación de tus días; a fin de que habites sobre la tierra que juró Jehová a tus padres, Abraham, Isaac y Jacob, que les había de dar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8" name="Black-Red-Frame" descr="Black-Red-Frame"/>
          <p:cNvPicPr>
            <a:picLocks noChangeAspect="1"/>
          </p:cNvPicPr>
          <p:nvPr/>
        </p:nvPicPr>
        <p:blipFill>
          <a:blip r:embed="rId2">
            <a:extLst/>
          </a:blip>
          <a:stretch>
            <a:fillRect/>
          </a:stretch>
        </p:blipFill>
        <p:spPr>
          <a:xfrm>
            <a:off x="1255712" y="1066800"/>
            <a:ext cx="5449888" cy="3227388"/>
          </a:xfrm>
          <a:prstGeom prst="rect">
            <a:avLst/>
          </a:prstGeom>
          <a:ln w="12700">
            <a:miter lim="400000"/>
          </a:ln>
        </p:spPr>
      </p:pic>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156292" y="6248400"/>
            <a:ext cx="301909" cy="288824"/>
          </a:xfrm>
          <a:prstGeom prst="rect">
            <a:avLst/>
          </a:prstGeom>
          <a:ln w="12700">
            <a:miter lim="400000"/>
          </a:ln>
        </p:spPr>
        <p:txBody>
          <a:bodyPr wrap="none" lIns="45719" rIns="45719">
            <a:spAutoFit/>
          </a:bodyPr>
          <a:lstStyle>
            <a:lvl1pPr algn="r">
              <a:defRPr sz="1400">
                <a:solidFill>
                  <a:srgbClr val="FF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FF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FF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 name="IMG_0001.jpeg" descr="IMG_0001.jpeg"/>
          <p:cNvPicPr>
            <a:picLocks noChangeAspect="1"/>
          </p:cNvPicPr>
          <p:nvPr/>
        </p:nvPicPr>
        <p:blipFill>
          <a:blip r:embed="rId3">
            <a:extLst/>
          </a:blip>
          <a:stretch>
            <a:fillRect/>
          </a:stretch>
        </p:blipFill>
        <p:spPr>
          <a:xfrm>
            <a:off x="-1379265" y="-101612"/>
            <a:ext cx="11307665" cy="7136239"/>
          </a:xfrm>
          <a:prstGeom prst="rect">
            <a:avLst/>
          </a:prstGeom>
          <a:ln w="12700">
            <a:miter lim="400000"/>
          </a:ln>
        </p:spPr>
      </p:pic>
      <p:sp>
        <p:nvSpPr>
          <p:cNvPr id="29" name="Lucas 8:43-48"/>
          <p:cNvSpPr txBox="1"/>
          <p:nvPr/>
        </p:nvSpPr>
        <p:spPr>
          <a:xfrm>
            <a:off x="210108" y="5826468"/>
            <a:ext cx="2423161"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i="1" sz="2800">
                <a:solidFill>
                  <a:srgbClr val="FFFFFF"/>
                </a:solidFill>
                <a:effectLst>
                  <a:outerShdw sx="100000" sy="100000" kx="0" ky="0" algn="b" rotWithShape="0" blurRad="12700" dist="25400" dir="2700000">
                    <a:srgbClr val="000000"/>
                  </a:outerShdw>
                </a:effectLst>
              </a:defRPr>
            </a:lvl1pPr>
          </a:lstStyle>
          <a:p>
            <a:pPr/>
            <a:r>
              <a:t>Lucas 8:43-48</a:t>
            </a:r>
          </a:p>
        </p:txBody>
      </p:sp>
      <p:sp>
        <p:nvSpPr>
          <p:cNvPr id="30"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31"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32"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33"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34" name="¿QUIEN TOCÓ     MI  TÚNICA?"/>
          <p:cNvSpPr txBox="1"/>
          <p:nvPr/>
        </p:nvSpPr>
        <p:spPr>
          <a:xfrm>
            <a:off x="-105039" y="256863"/>
            <a:ext cx="9354078" cy="35298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8400">
                <a:solidFill>
                  <a:srgbClr val="FFFBB9"/>
                </a:solidFill>
                <a:latin typeface="Noteworthy Bold"/>
                <a:ea typeface="Noteworthy Bold"/>
                <a:cs typeface="Noteworthy Bold"/>
                <a:sym typeface="Noteworthy Bold"/>
              </a:defRPr>
            </a:lvl1pPr>
          </a:lstStyle>
          <a:p>
            <a:pPr/>
            <a:r>
              <a:t>¿QUIEN TOCÓ     MI  TÚNICA?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 name="IMG_0001.jpeg" descr="IMG_0001.jpeg"/>
          <p:cNvPicPr>
            <a:picLocks noChangeAspect="1"/>
          </p:cNvPicPr>
          <p:nvPr/>
        </p:nvPicPr>
        <p:blipFill>
          <a:blip r:embed="rId2">
            <a:extLst/>
          </a:blip>
          <a:stretch>
            <a:fillRect/>
          </a:stretch>
        </p:blipFill>
        <p:spPr>
          <a:xfrm>
            <a:off x="-1379265" y="-101612"/>
            <a:ext cx="11307665" cy="7136239"/>
          </a:xfrm>
          <a:prstGeom prst="rect">
            <a:avLst/>
          </a:prstGeom>
          <a:ln w="12700">
            <a:miter lim="400000"/>
          </a:ln>
        </p:spPr>
      </p:pic>
      <p:sp>
        <p:nvSpPr>
          <p:cNvPr id="39" name="Lucas 8:43-48"/>
          <p:cNvSpPr txBox="1"/>
          <p:nvPr/>
        </p:nvSpPr>
        <p:spPr>
          <a:xfrm>
            <a:off x="210108" y="5826468"/>
            <a:ext cx="2423161"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i="1" sz="2800">
                <a:solidFill>
                  <a:srgbClr val="FFFFFF"/>
                </a:solidFill>
                <a:effectLst>
                  <a:outerShdw sx="100000" sy="100000" kx="0" ky="0" algn="b" rotWithShape="0" blurRad="12700" dist="25400" dir="2700000">
                    <a:srgbClr val="000000"/>
                  </a:outerShdw>
                </a:effectLst>
              </a:defRPr>
            </a:lvl1pPr>
          </a:lstStyle>
          <a:p>
            <a:pPr/>
            <a:r>
              <a:t>Lucas 8:43-48</a:t>
            </a:r>
          </a:p>
        </p:txBody>
      </p:sp>
      <p:sp>
        <p:nvSpPr>
          <p:cNvPr id="40"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41"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42"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43"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44" name="¿COMO SUPO EL SEÑOR JUSUS QUE ALGUIEN LE TOCÓ?"/>
          <p:cNvSpPr txBox="1"/>
          <p:nvPr/>
        </p:nvSpPr>
        <p:spPr>
          <a:xfrm>
            <a:off x="-105039" y="146143"/>
            <a:ext cx="9354079" cy="40795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500">
                <a:solidFill>
                  <a:srgbClr val="FFF76B"/>
                </a:solidFill>
                <a:latin typeface="Noteworthy Bold"/>
                <a:ea typeface="Noteworthy Bold"/>
                <a:cs typeface="Noteworthy Bold"/>
                <a:sym typeface="Noteworthy Bold"/>
              </a:defRPr>
            </a:lvl1pPr>
          </a:lstStyle>
          <a:p>
            <a:pPr/>
            <a:r>
              <a:t>¿COMO SUPO EL SEÑOR JUSUS QUE ALGUIEN LE TOCÓ?</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 name="IMG_0001.jpeg" descr="IMG_0001.jpeg"/>
          <p:cNvPicPr>
            <a:picLocks noChangeAspect="1"/>
          </p:cNvPicPr>
          <p:nvPr/>
        </p:nvPicPr>
        <p:blipFill>
          <a:blip r:embed="rId3">
            <a:extLst/>
          </a:blip>
          <a:stretch>
            <a:fillRect/>
          </a:stretch>
        </p:blipFill>
        <p:spPr>
          <a:xfrm>
            <a:off x="-1379265" y="-101612"/>
            <a:ext cx="11307665" cy="7136239"/>
          </a:xfrm>
          <a:prstGeom prst="rect">
            <a:avLst/>
          </a:prstGeom>
          <a:ln w="12700">
            <a:miter lim="400000"/>
          </a:ln>
        </p:spPr>
      </p:pic>
      <p:sp>
        <p:nvSpPr>
          <p:cNvPr id="47" name="Lucas 8:43-48"/>
          <p:cNvSpPr txBox="1"/>
          <p:nvPr/>
        </p:nvSpPr>
        <p:spPr>
          <a:xfrm>
            <a:off x="210108" y="5826468"/>
            <a:ext cx="2423161"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i="1" sz="2800">
                <a:solidFill>
                  <a:srgbClr val="FFFFFF"/>
                </a:solidFill>
                <a:effectLst>
                  <a:outerShdw sx="100000" sy="100000" kx="0" ky="0" algn="b" rotWithShape="0" blurRad="12700" dist="25400" dir="2700000">
                    <a:srgbClr val="000000"/>
                  </a:outerShdw>
                </a:effectLst>
              </a:defRPr>
            </a:lvl1pPr>
          </a:lstStyle>
          <a:p>
            <a:pPr/>
            <a:r>
              <a:t>Lucas 8:43-48</a:t>
            </a:r>
          </a:p>
        </p:txBody>
      </p:sp>
      <p:sp>
        <p:nvSpPr>
          <p:cNvPr id="48"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49"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50"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51"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52" name="¿Ha salido poder de mí?"/>
          <p:cNvSpPr txBox="1"/>
          <p:nvPr/>
        </p:nvSpPr>
        <p:spPr>
          <a:xfrm>
            <a:off x="-105039" y="146143"/>
            <a:ext cx="9354079" cy="14125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500">
                <a:solidFill>
                  <a:srgbClr val="FFF76B"/>
                </a:solidFill>
                <a:latin typeface="Noteworthy Bold"/>
                <a:ea typeface="Noteworthy Bold"/>
                <a:cs typeface="Noteworthy Bold"/>
                <a:sym typeface="Noteworthy Bold"/>
              </a:defRPr>
            </a:lvl1pPr>
          </a:lstStyle>
          <a:p>
            <a:pPr/>
            <a:r>
              <a:t>¿Ha salido poder de mí?</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Ver 43-44:…"/>
          <p:cNvSpPr txBox="1"/>
          <p:nvPr>
            <p:ph type="body" sz="half" idx="4294967295"/>
          </p:nvPr>
        </p:nvSpPr>
        <p:spPr>
          <a:xfrm>
            <a:off x="205651" y="1077104"/>
            <a:ext cx="4563690" cy="5410201"/>
          </a:xfrm>
          <a:prstGeom prst="rect">
            <a:avLst/>
          </a:prstGeom>
        </p:spPr>
        <p:txBody>
          <a:bodyPr>
            <a:normAutofit fontScale="100000" lnSpcReduction="0"/>
          </a:bodyPr>
          <a:lstStyle/>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Ver 43-44:</a:t>
            </a:r>
          </a:p>
          <a:p>
            <a:pPr lvl="1" marL="520065" indent="-200025" defTabSz="640079">
              <a:spcBef>
                <a:spcPts val="0"/>
              </a:spcBef>
              <a:buChar char="❖"/>
              <a:defRPr i="1" sz="2100">
                <a:solidFill>
                  <a:srgbClr val="FFFFFF"/>
                </a:solidFill>
                <a:effectLst>
                  <a:outerShdw sx="100000" sy="100000" kx="0" ky="0" algn="b" rotWithShape="0" blurRad="8890" dist="17780" dir="2700000">
                    <a:srgbClr val="000000"/>
                  </a:outerShdw>
                </a:effectLst>
              </a:defRPr>
            </a:pPr>
            <a:r>
              <a:t>“Una Mujer…se le acercó por detrás y tocó el borde de su manto; ”</a:t>
            </a:r>
          </a:p>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Ella con temor vino a Jesus deseando “tocarle” </a:t>
            </a:r>
          </a:p>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En un acto personal</a:t>
            </a:r>
          </a:p>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¿Qué aprendemos aquí?</a:t>
            </a:r>
          </a:p>
          <a:p>
            <a:pPr lvl="1" marL="520065" indent="-200025" defTabSz="640079">
              <a:spcBef>
                <a:spcPts val="0"/>
              </a:spcBef>
              <a:buChar char="❖"/>
              <a:defRPr i="1" sz="2100">
                <a:solidFill>
                  <a:srgbClr val="FFFFFF"/>
                </a:solidFill>
                <a:effectLst>
                  <a:outerShdw sx="100000" sy="100000" kx="0" ky="0" algn="b" rotWithShape="0" blurRad="8890" dist="17780" dir="2700000">
                    <a:srgbClr val="000000"/>
                  </a:outerShdw>
                </a:effectLst>
              </a:defRPr>
            </a:pPr>
            <a:r>
              <a:t>Romanos 3:10, 23</a:t>
            </a:r>
          </a:p>
          <a:p>
            <a:pPr lvl="1" marL="520065" indent="-200025" defTabSz="640079">
              <a:spcBef>
                <a:spcPts val="0"/>
              </a:spcBef>
              <a:buChar char="❖"/>
              <a:defRPr i="1" sz="2100">
                <a:solidFill>
                  <a:srgbClr val="FFFFFF"/>
                </a:solidFill>
                <a:effectLst>
                  <a:outerShdw sx="100000" sy="100000" kx="0" ky="0" algn="b" rotWithShape="0" blurRad="8890" dist="17780" dir="2700000">
                    <a:srgbClr val="000000"/>
                  </a:outerShdw>
                </a:effectLst>
              </a:defRPr>
            </a:pPr>
            <a:r>
              <a:t>Romanos 6:23</a:t>
            </a:r>
          </a:p>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Todos estamos enfermos</a:t>
            </a:r>
          </a:p>
          <a:p>
            <a:pPr marL="240029" indent="-240029" defTabSz="640079">
              <a:spcBef>
                <a:spcPts val="500"/>
              </a:spcBef>
              <a:buChar char="❖"/>
              <a:defRPr b="1" sz="2240">
                <a:solidFill>
                  <a:srgbClr val="FFFF00"/>
                </a:solidFill>
                <a:effectLst>
                  <a:outerShdw sx="100000" sy="100000" kx="0" ky="0" algn="b" rotWithShape="0" blurRad="8890" dist="17780" dir="2700000">
                    <a:srgbClr val="000000"/>
                  </a:outerShdw>
                </a:effectLst>
              </a:defRPr>
            </a:pPr>
            <a:r>
              <a:t>Para ser Salvos, igual </a:t>
            </a:r>
            <a:br/>
            <a:r>
              <a:rPr i="1"/>
              <a:t> </a:t>
            </a:r>
            <a:r>
              <a:t>Cada quien debe  de ir a Jesús en un acto personal</a:t>
            </a:r>
            <a:br/>
          </a:p>
        </p:txBody>
      </p:sp>
      <p:sp>
        <p:nvSpPr>
          <p:cNvPr id="57" name="Line"/>
          <p:cNvSpPr/>
          <p:nvPr/>
        </p:nvSpPr>
        <p:spPr>
          <a:xfrm>
            <a:off x="685800" y="1091392"/>
            <a:ext cx="7848600" cy="1"/>
          </a:xfrm>
          <a:prstGeom prst="line">
            <a:avLst/>
          </a:prstGeom>
          <a:ln w="28575">
            <a:solidFill>
              <a:srgbClr val="FFFFFF"/>
            </a:solidFill>
          </a:ln>
        </p:spPr>
        <p:txBody>
          <a:bodyPr lIns="45719" rIns="45719"/>
          <a:lstStyle/>
          <a:p>
            <a:pPr/>
          </a:p>
        </p:txBody>
      </p:sp>
      <p:sp>
        <p:nvSpPr>
          <p:cNvPr id="58" name="Rectangle"/>
          <p:cNvSpPr/>
          <p:nvPr/>
        </p:nvSpPr>
        <p:spPr>
          <a:xfrm>
            <a:off x="19050" y="0"/>
            <a:ext cx="152400" cy="6858001"/>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59"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60"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61"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pic>
        <p:nvPicPr>
          <p:cNvPr id="62" name="B6BE3BA5-58F7-47F7-8D73-0EDF107F3DF2-L0-001.jpeg" descr="B6BE3BA5-58F7-47F7-8D73-0EDF107F3DF2-L0-001.jpeg"/>
          <p:cNvPicPr>
            <a:picLocks noChangeAspect="1"/>
          </p:cNvPicPr>
          <p:nvPr/>
        </p:nvPicPr>
        <p:blipFill>
          <a:blip r:embed="rId3">
            <a:extLst/>
          </a:blip>
          <a:stretch>
            <a:fillRect/>
          </a:stretch>
        </p:blipFill>
        <p:spPr>
          <a:xfrm>
            <a:off x="4803541" y="1603593"/>
            <a:ext cx="5219701" cy="5181601"/>
          </a:xfrm>
          <a:prstGeom prst="rect">
            <a:avLst/>
          </a:prstGeom>
          <a:ln w="12700">
            <a:miter lim="400000"/>
          </a:ln>
        </p:spPr>
      </p:pic>
      <p:sp>
        <p:nvSpPr>
          <p:cNvPr id="63" name="Jesús nunca está tan ocupado"/>
          <p:cNvSpPr txBox="1"/>
          <p:nvPr/>
        </p:nvSpPr>
        <p:spPr>
          <a:xfrm>
            <a:off x="606893" y="291592"/>
            <a:ext cx="8006414"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FFFFFF"/>
                </a:solidFill>
              </a:defRPr>
            </a:lvl1pPr>
          </a:lstStyle>
          <a:p>
            <a:pPr/>
            <a:r>
              <a:t>Jesús nunca está tan ocupado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animEffect filter="fade" transition="in">
                                      <p:cBhvr>
                                        <p:cTn id="7" dur="1500"/>
                                        <p:tgtEl>
                                          <p:spTgt spid="5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56">
                                            <p:txEl>
                                              <p:pRg st="0" end="0"/>
                                            </p:txEl>
                                          </p:spTgt>
                                        </p:tgtEl>
                                        <p:attrNameLst>
                                          <p:attrName>style.visibility</p:attrName>
                                        </p:attrNameLst>
                                      </p:cBhvr>
                                      <p:to>
                                        <p:strVal val="visible"/>
                                      </p:to>
                                    </p:set>
                                    <p:animEffect filter="fade" transition="in">
                                      <p:cBhvr>
                                        <p:cTn id="10" dur="1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56">
                                            <p:txEl>
                                              <p:pRg st="1" end="1"/>
                                            </p:txEl>
                                          </p:spTgt>
                                        </p:tgtEl>
                                        <p:attrNameLst>
                                          <p:attrName>style.visibility</p:attrName>
                                        </p:attrNameLst>
                                      </p:cBhvr>
                                      <p:to>
                                        <p:strVal val="visible"/>
                                      </p:to>
                                    </p:set>
                                    <p:animEffect filter="fade" transition="in">
                                      <p:cBhvr>
                                        <p:cTn id="15" dur="1500"/>
                                        <p:tgtEl>
                                          <p:spTgt spid="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56">
                                            <p:txEl>
                                              <p:pRg st="2" end="2"/>
                                            </p:txEl>
                                          </p:spTgt>
                                        </p:tgtEl>
                                        <p:attrNameLst>
                                          <p:attrName>style.visibility</p:attrName>
                                        </p:attrNameLst>
                                      </p:cBhvr>
                                      <p:to>
                                        <p:strVal val="visible"/>
                                      </p:to>
                                    </p:set>
                                    <p:animEffect filter="fade" transition="in">
                                      <p:cBhvr>
                                        <p:cTn id="20" dur="1500"/>
                                        <p:tgtEl>
                                          <p:spTgt spid="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56">
                                            <p:txEl>
                                              <p:pRg st="3" end="3"/>
                                            </p:txEl>
                                          </p:spTgt>
                                        </p:tgtEl>
                                        <p:attrNameLst>
                                          <p:attrName>style.visibility</p:attrName>
                                        </p:attrNameLst>
                                      </p:cBhvr>
                                      <p:to>
                                        <p:strVal val="visible"/>
                                      </p:to>
                                    </p:set>
                                    <p:animEffect filter="fade" transition="in">
                                      <p:cBhvr>
                                        <p:cTn id="25" dur="1500"/>
                                        <p:tgtEl>
                                          <p:spTgt spid="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56">
                                            <p:txEl>
                                              <p:pRg st="4" end="4"/>
                                            </p:txEl>
                                          </p:spTgt>
                                        </p:tgtEl>
                                        <p:attrNameLst>
                                          <p:attrName>style.visibility</p:attrName>
                                        </p:attrNameLst>
                                      </p:cBhvr>
                                      <p:to>
                                        <p:strVal val="visible"/>
                                      </p:to>
                                    </p:set>
                                    <p:animEffect filter="fade" transition="in">
                                      <p:cBhvr>
                                        <p:cTn id="30" dur="1500"/>
                                        <p:tgtEl>
                                          <p:spTgt spid="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56">
                                            <p:txEl>
                                              <p:pRg st="5" end="5"/>
                                            </p:txEl>
                                          </p:spTgt>
                                        </p:tgtEl>
                                        <p:attrNameLst>
                                          <p:attrName>style.visibility</p:attrName>
                                        </p:attrNameLst>
                                      </p:cBhvr>
                                      <p:to>
                                        <p:strVal val="visible"/>
                                      </p:to>
                                    </p:set>
                                    <p:animEffect filter="fade" transition="in">
                                      <p:cBhvr>
                                        <p:cTn id="35" dur="1500"/>
                                        <p:tgtEl>
                                          <p:spTgt spid="5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56">
                                            <p:txEl>
                                              <p:pRg st="6" end="6"/>
                                            </p:txEl>
                                          </p:spTgt>
                                        </p:tgtEl>
                                        <p:attrNameLst>
                                          <p:attrName>style.visibility</p:attrName>
                                        </p:attrNameLst>
                                      </p:cBhvr>
                                      <p:to>
                                        <p:strVal val="visible"/>
                                      </p:to>
                                    </p:set>
                                    <p:animEffect filter="fade" transition="in">
                                      <p:cBhvr>
                                        <p:cTn id="40" dur="1500"/>
                                        <p:tgtEl>
                                          <p:spTgt spid="5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56">
                                            <p:txEl>
                                              <p:pRg st="7" end="7"/>
                                            </p:txEl>
                                          </p:spTgt>
                                        </p:tgtEl>
                                        <p:attrNameLst>
                                          <p:attrName>style.visibility</p:attrName>
                                        </p:attrNameLst>
                                      </p:cBhvr>
                                      <p:to>
                                        <p:strVal val="visible"/>
                                      </p:to>
                                    </p:set>
                                    <p:animEffect filter="fade" transition="in">
                                      <p:cBhvr>
                                        <p:cTn id="45" dur="1500"/>
                                        <p:tgtEl>
                                          <p:spTgt spid="5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1" fill="hold">
                                  <p:stCondLst>
                                    <p:cond delay="0"/>
                                  </p:stCondLst>
                                  <p:iterate type="el" backwards="0">
                                    <p:tmAbs val="0"/>
                                  </p:iterate>
                                  <p:childTnLst>
                                    <p:set>
                                      <p:cBhvr>
                                        <p:cTn id="49" fill="hold"/>
                                        <p:tgtEl>
                                          <p:spTgt spid="56">
                                            <p:txEl>
                                              <p:pRg st="8" end="8"/>
                                            </p:txEl>
                                          </p:spTgt>
                                        </p:tgtEl>
                                        <p:attrNameLst>
                                          <p:attrName>style.visibility</p:attrName>
                                        </p:attrNameLst>
                                      </p:cBhvr>
                                      <p:to>
                                        <p:strVal val="visible"/>
                                      </p:to>
                                    </p:set>
                                    <p:animEffect filter="fade" transition="in">
                                      <p:cBhvr>
                                        <p:cTn id="50" dur="1500"/>
                                        <p:tgtEl>
                                          <p:spTgt spid="56">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Rectangle"/>
          <p:cNvSpPr/>
          <p:nvPr/>
        </p:nvSpPr>
        <p:spPr>
          <a:xfrm>
            <a:off x="152400" y="6019800"/>
            <a:ext cx="8839200" cy="685800"/>
          </a:xfrm>
          <a:prstGeom prst="rect">
            <a:avLst/>
          </a:prstGeom>
          <a:solidFill>
            <a:srgbClr val="000000"/>
          </a:solidFill>
          <a:ln w="12700">
            <a:miter lim="400000"/>
          </a:ln>
        </p:spPr>
        <p:txBody>
          <a:bodyPr lIns="45719" rIns="45719" anchor="ctr"/>
          <a:lstStyle/>
          <a:p>
            <a:pPr algn="ctr">
              <a:defRPr sz="1800">
                <a:solidFill>
                  <a:srgbClr val="FFFFFF"/>
                </a:solidFill>
              </a:defRPr>
            </a:pPr>
          </a:p>
        </p:txBody>
      </p:sp>
      <p:sp>
        <p:nvSpPr>
          <p:cNvPr id="68" name="Versos 45-46:…"/>
          <p:cNvSpPr txBox="1"/>
          <p:nvPr>
            <p:ph type="body" idx="4294967295"/>
          </p:nvPr>
        </p:nvSpPr>
        <p:spPr>
          <a:xfrm>
            <a:off x="136973" y="792150"/>
            <a:ext cx="8870054" cy="4876801"/>
          </a:xfrm>
          <a:prstGeom prst="rect">
            <a:avLst/>
          </a:prstGeom>
        </p:spPr>
        <p:txBody>
          <a:bodyPr>
            <a:normAutofit fontScale="100000" lnSpcReduction="0"/>
          </a:bodyPr>
          <a:lstStyle/>
          <a:p>
            <a:pPr>
              <a:buChar char="❖"/>
              <a:defRPr b="1">
                <a:solidFill>
                  <a:srgbClr val="FFFF00"/>
                </a:solidFill>
              </a:defRPr>
            </a:pPr>
            <a:r>
              <a:t>Versos 45-46:</a:t>
            </a:r>
          </a:p>
          <a:p>
            <a:pPr lvl="1" marL="742950" indent="-285750">
              <a:spcBef>
                <a:spcPts val="0"/>
              </a:spcBef>
              <a:buChar char="❖"/>
              <a:defRPr i="1" sz="3000">
                <a:solidFill>
                  <a:srgbClr val="FFFFFF"/>
                </a:solidFill>
              </a:defRPr>
            </a:pPr>
            <a:r>
              <a:t>¿Quién es el que me ha tocado? .”</a:t>
            </a:r>
            <a:endParaRPr sz="2800">
              <a:solidFill>
                <a:srgbClr val="FFFF99"/>
              </a:solidFill>
            </a:endParaRPr>
          </a:p>
          <a:p>
            <a:pPr lvl="2" marL="1143000" indent="-228600">
              <a:spcBef>
                <a:spcPts val="0"/>
              </a:spcBef>
              <a:buChar char="❖"/>
              <a:defRPr sz="2800">
                <a:solidFill>
                  <a:srgbClr val="FFFF99"/>
                </a:solidFill>
              </a:defRPr>
            </a:pPr>
            <a:r>
              <a:t>Salvación allí está para aquellos que la Deseen. </a:t>
            </a:r>
          </a:p>
          <a:p>
            <a:pPr lvl="2" marL="1143000" indent="-228600">
              <a:spcBef>
                <a:spcPts val="0"/>
              </a:spcBef>
              <a:buChar char="❖"/>
              <a:defRPr sz="2800">
                <a:solidFill>
                  <a:srgbClr val="FFFF99"/>
                </a:solidFill>
              </a:defRPr>
            </a:pPr>
            <a:r>
              <a:t>La mujer entendió  que su esperanza era Jesús no lo pensó y DECIDIO acercarse venciendo sus temores</a:t>
            </a:r>
          </a:p>
          <a:p>
            <a:pPr>
              <a:buChar char="❖"/>
              <a:defRPr b="1">
                <a:solidFill>
                  <a:srgbClr val="FFFF00"/>
                </a:solidFill>
              </a:defRPr>
            </a:pPr>
            <a:r>
              <a:t> Jesus vino para traer bendiciones </a:t>
            </a:r>
          </a:p>
          <a:p>
            <a:pPr lvl="1" marL="742950" indent="-285750">
              <a:spcBef>
                <a:spcPts val="0"/>
              </a:spcBef>
              <a:buChar char="❖"/>
              <a:defRPr sz="3000">
                <a:solidFill>
                  <a:srgbClr val="FFFFFF"/>
                </a:solidFill>
              </a:defRPr>
            </a:pPr>
            <a:r>
              <a:rPr b="1">
                <a:solidFill>
                  <a:srgbClr val="FFFF00"/>
                </a:solidFill>
              </a:rPr>
              <a:t>Todos en algún momento tendremos que hacer nuestra decisión</a:t>
            </a:r>
            <a:r>
              <a:t>!</a:t>
            </a:r>
          </a:p>
          <a:p>
            <a:pPr lvl="1" marL="742950" indent="-285750">
              <a:spcBef>
                <a:spcPts val="0"/>
              </a:spcBef>
              <a:buChar char="❖"/>
              <a:defRPr sz="3000">
                <a:solidFill>
                  <a:srgbClr val="FFFFFF"/>
                </a:solidFill>
              </a:defRPr>
            </a:pPr>
            <a:r>
              <a:t>ELLA HIZO LA BUENA DECISIÓN!</a:t>
            </a:r>
          </a:p>
        </p:txBody>
      </p:sp>
      <p:sp>
        <p:nvSpPr>
          <p:cNvPr id="69" name="Line"/>
          <p:cNvSpPr/>
          <p:nvPr/>
        </p:nvSpPr>
        <p:spPr>
          <a:xfrm>
            <a:off x="647700" y="885037"/>
            <a:ext cx="7848600" cy="1"/>
          </a:xfrm>
          <a:prstGeom prst="line">
            <a:avLst/>
          </a:prstGeom>
          <a:ln w="28575">
            <a:solidFill>
              <a:srgbClr val="FFFFFF"/>
            </a:solidFill>
          </a:ln>
        </p:spPr>
        <p:txBody>
          <a:bodyPr lIns="45719" rIns="45719"/>
          <a:lstStyle/>
          <a:p>
            <a:pPr/>
          </a:p>
        </p:txBody>
      </p:sp>
      <p:sp>
        <p:nvSpPr>
          <p:cNvPr id="70" name="Deutoronomio 30:15-20"/>
          <p:cNvSpPr txBox="1"/>
          <p:nvPr/>
        </p:nvSpPr>
        <p:spPr>
          <a:xfrm>
            <a:off x="495300" y="5958675"/>
            <a:ext cx="8153400"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22959">
              <a:defRPr b="1" sz="3239">
                <a:ln w="9525" cap="flat">
                  <a:solidFill>
                    <a:srgbClr val="000000"/>
                  </a:solidFill>
                  <a:prstDash val="solid"/>
                  <a:round/>
                </a:ln>
                <a:gradFill flip="none" rotWithShape="1">
                  <a:gsLst>
                    <a:gs pos="0">
                      <a:srgbClr val="FFFF00"/>
                    </a:gs>
                    <a:gs pos="100000">
                      <a:srgbClr val="FF0000"/>
                    </a:gs>
                  </a:gsLst>
                  <a:lin ang="16200000" scaled="0"/>
                </a:gradFill>
              </a:defRPr>
            </a:lvl1pPr>
          </a:lstStyle>
          <a:p>
            <a:pPr/>
            <a:r>
              <a:t>Deutoronomio 30:15-20</a:t>
            </a:r>
          </a:p>
        </p:txBody>
      </p:sp>
      <p:sp>
        <p:nvSpPr>
          <p:cNvPr id="71"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72"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73"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74"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75" name="El Señor Sabe Todo"/>
          <p:cNvSpPr txBox="1"/>
          <p:nvPr/>
        </p:nvSpPr>
        <p:spPr>
          <a:xfrm>
            <a:off x="1761619" y="224638"/>
            <a:ext cx="6887082" cy="8318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5200">
                <a:solidFill>
                  <a:srgbClr val="FFFFFF"/>
                </a:solidFill>
              </a:defRPr>
            </a:lvl1pPr>
          </a:lstStyle>
          <a:p>
            <a:pPr/>
            <a:r>
              <a:t>El Señor Sabe Todo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blinds(horizontal)" transition="i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68">
                                            <p:bg/>
                                          </p:spTgt>
                                        </p:tgtEl>
                                        <p:attrNameLst>
                                          <p:attrName>style.visibility</p:attrName>
                                        </p:attrNameLst>
                                      </p:cBhvr>
                                      <p:to>
                                        <p:strVal val="visible"/>
                                      </p:to>
                                    </p:set>
                                    <p:animEffect filter="wipe(left)" transition="in">
                                      <p:cBhvr>
                                        <p:cTn id="12" dur="500"/>
                                        <p:tgtEl>
                                          <p:spTgt spid="68">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68">
                                            <p:txEl>
                                              <p:pRg st="0" end="0"/>
                                            </p:txEl>
                                          </p:spTgt>
                                        </p:tgtEl>
                                        <p:attrNameLst>
                                          <p:attrName>style.visibility</p:attrName>
                                        </p:attrNameLst>
                                      </p:cBhvr>
                                      <p:to>
                                        <p:strVal val="visible"/>
                                      </p:to>
                                    </p:set>
                                    <p:animEffect filter="wipe(left)" transition="in">
                                      <p:cBhvr>
                                        <p:cTn id="15" dur="500"/>
                                        <p:tgtEl>
                                          <p:spTgt spid="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68">
                                            <p:txEl>
                                              <p:pRg st="1" end="1"/>
                                            </p:txEl>
                                          </p:spTgt>
                                        </p:tgtEl>
                                        <p:attrNameLst>
                                          <p:attrName>style.visibility</p:attrName>
                                        </p:attrNameLst>
                                      </p:cBhvr>
                                      <p:to>
                                        <p:strVal val="visible"/>
                                      </p:to>
                                    </p:set>
                                    <p:animEffect filter="wipe(left)" transition="in">
                                      <p:cBhvr>
                                        <p:cTn id="20" dur="500"/>
                                        <p:tgtEl>
                                          <p:spTgt spid="6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68">
                                            <p:txEl>
                                              <p:pRg st="2" end="2"/>
                                            </p:txEl>
                                          </p:spTgt>
                                        </p:tgtEl>
                                        <p:attrNameLst>
                                          <p:attrName>style.visibility</p:attrName>
                                        </p:attrNameLst>
                                      </p:cBhvr>
                                      <p:to>
                                        <p:strVal val="visible"/>
                                      </p:to>
                                    </p:set>
                                    <p:animEffect filter="wipe(left)" transition="in">
                                      <p:cBhvr>
                                        <p:cTn id="25" dur="500"/>
                                        <p:tgtEl>
                                          <p:spTgt spid="6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68">
                                            <p:txEl>
                                              <p:pRg st="3" end="3"/>
                                            </p:txEl>
                                          </p:spTgt>
                                        </p:tgtEl>
                                        <p:attrNameLst>
                                          <p:attrName>style.visibility</p:attrName>
                                        </p:attrNameLst>
                                      </p:cBhvr>
                                      <p:to>
                                        <p:strVal val="visible"/>
                                      </p:to>
                                    </p:set>
                                    <p:animEffect filter="wipe(left)" transition="in">
                                      <p:cBhvr>
                                        <p:cTn id="30" dur="500"/>
                                        <p:tgtEl>
                                          <p:spTgt spid="6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68">
                                            <p:txEl>
                                              <p:pRg st="4" end="4"/>
                                            </p:txEl>
                                          </p:spTgt>
                                        </p:tgtEl>
                                        <p:attrNameLst>
                                          <p:attrName>style.visibility</p:attrName>
                                        </p:attrNameLst>
                                      </p:cBhvr>
                                      <p:to>
                                        <p:strVal val="visible"/>
                                      </p:to>
                                    </p:set>
                                    <p:animEffect filter="wipe(left)" transition="in">
                                      <p:cBhvr>
                                        <p:cTn id="35" dur="500"/>
                                        <p:tgtEl>
                                          <p:spTgt spid="6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68">
                                            <p:txEl>
                                              <p:pRg st="5" end="5"/>
                                            </p:txEl>
                                          </p:spTgt>
                                        </p:tgtEl>
                                        <p:attrNameLst>
                                          <p:attrName>style.visibility</p:attrName>
                                        </p:attrNameLst>
                                      </p:cBhvr>
                                      <p:to>
                                        <p:strVal val="visible"/>
                                      </p:to>
                                    </p:set>
                                    <p:animEffect filter="wipe(left)" transition="in">
                                      <p:cBhvr>
                                        <p:cTn id="40" dur="500"/>
                                        <p:tgtEl>
                                          <p:spTgt spid="6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2" fill="hold">
                                  <p:stCondLst>
                                    <p:cond delay="0"/>
                                  </p:stCondLst>
                                  <p:iterate type="el" backwards="0">
                                    <p:tmAbs val="0"/>
                                  </p:iterate>
                                  <p:childTnLst>
                                    <p:set>
                                      <p:cBhvr>
                                        <p:cTn id="44" fill="hold"/>
                                        <p:tgtEl>
                                          <p:spTgt spid="68">
                                            <p:txEl>
                                              <p:pRg st="6" end="6"/>
                                            </p:txEl>
                                          </p:spTgt>
                                        </p:tgtEl>
                                        <p:attrNameLst>
                                          <p:attrName>style.visibility</p:attrName>
                                        </p:attrNameLst>
                                      </p:cBhvr>
                                      <p:to>
                                        <p:strVal val="visible"/>
                                      </p:to>
                                    </p:set>
                                    <p:animEffect filter="wipe(left)" transition="in">
                                      <p:cBhvr>
                                        <p:cTn id="45" dur="500"/>
                                        <p:tgtEl>
                                          <p:spTgt spid="6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3" fill="hold">
                                  <p:stCondLst>
                                    <p:cond delay="0"/>
                                  </p:stCondLst>
                                  <p:iterate type="el" backwards="0">
                                    <p:tmAbs val="0"/>
                                  </p:iterate>
                                  <p:childTnLst>
                                    <p:set>
                                      <p:cBhvr>
                                        <p:cTn id="49" fill="hold"/>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P build="p" bldLvl="5" animBg="1" rev="0" advAuto="0" spid="68" grpId="2"/>
      <p:bldP build="whole" bldLvl="1" animBg="1" rev="0" advAuto="0" spid="70"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 name="B792F4B6-2870-4BB1-AB9E-3FA7582C1080-L0-001.jpeg" descr="B792F4B6-2870-4BB1-AB9E-3FA7582C1080-L0-001.jpeg"/>
          <p:cNvPicPr>
            <a:picLocks noChangeAspect="1"/>
          </p:cNvPicPr>
          <p:nvPr/>
        </p:nvPicPr>
        <p:blipFill>
          <a:blip r:embed="rId2">
            <a:extLst/>
          </a:blip>
          <a:stretch>
            <a:fillRect/>
          </a:stretch>
        </p:blipFill>
        <p:spPr>
          <a:xfrm>
            <a:off x="-199389" y="133770"/>
            <a:ext cx="9796778" cy="6416891"/>
          </a:xfrm>
          <a:prstGeom prst="rect">
            <a:avLst/>
          </a:prstGeom>
          <a:ln w="12700">
            <a:miter lim="400000"/>
          </a:ln>
        </p:spPr>
      </p:pic>
      <p:sp>
        <p:nvSpPr>
          <p:cNvPr id="80" name="Ver 47:…"/>
          <p:cNvSpPr txBox="1"/>
          <p:nvPr>
            <p:ph type="body" idx="4294967295"/>
          </p:nvPr>
        </p:nvSpPr>
        <p:spPr>
          <a:xfrm>
            <a:off x="-255553" y="1820652"/>
            <a:ext cx="9655106" cy="5088625"/>
          </a:xfrm>
          <a:prstGeom prst="rect">
            <a:avLst/>
          </a:prstGeom>
        </p:spPr>
        <p:txBody>
          <a:bodyPr>
            <a:normAutofit fontScale="100000" lnSpcReduction="0"/>
          </a:bodyPr>
          <a:lstStyle/>
          <a:p>
            <a:pPr marL="396478" indent="-396478">
              <a:buChar char="❖"/>
              <a:defRPr b="1" sz="3700">
                <a:solidFill>
                  <a:srgbClr val="FFF994"/>
                </a:solidFill>
              </a:defRPr>
            </a:pPr>
            <a:r>
              <a:t>Ver 47:</a:t>
            </a:r>
          </a:p>
          <a:p>
            <a:pPr lvl="1" marL="809625" indent="-352425">
              <a:spcBef>
                <a:spcPts val="0"/>
              </a:spcBef>
              <a:buChar char="❖"/>
              <a:defRPr i="1" sz="3700">
                <a:solidFill>
                  <a:srgbClr val="FFF994"/>
                </a:solidFill>
              </a:defRPr>
            </a:pPr>
            <a:r>
              <a:t>“Le declaró delante de todo el pueblo ”</a:t>
            </a:r>
          </a:p>
          <a:p>
            <a:pPr lvl="2" marL="1216478" indent="-302078">
              <a:spcBef>
                <a:spcPts val="0"/>
              </a:spcBef>
              <a:buChar char="❖"/>
              <a:defRPr sz="3700">
                <a:solidFill>
                  <a:srgbClr val="FFF994"/>
                </a:solidFill>
              </a:defRPr>
            </a:pPr>
            <a:r>
              <a:t>Ella Venció sus Temores intimidación</a:t>
            </a:r>
          </a:p>
          <a:p>
            <a:pPr lvl="2" marL="1216478" indent="-302078">
              <a:spcBef>
                <a:spcPts val="0"/>
              </a:spcBef>
              <a:buChar char="❖"/>
              <a:defRPr sz="3700">
                <a:solidFill>
                  <a:srgbClr val="FFF994"/>
                </a:solidFill>
              </a:defRPr>
            </a:pPr>
            <a:r>
              <a:t>Vino “TEMEROSA” (no había motivos)</a:t>
            </a:r>
          </a:p>
          <a:p>
            <a:pPr lvl="2" marL="1216478" indent="-302078">
              <a:spcBef>
                <a:spcPts val="0"/>
              </a:spcBef>
              <a:buChar char="❖"/>
              <a:defRPr sz="3700">
                <a:solidFill>
                  <a:srgbClr val="FFF994"/>
                </a:solidFill>
              </a:defRPr>
            </a:pPr>
            <a:r>
              <a:t>Recibió bendición por su esfuerzo de venir a tocar el manto de  Jesus”</a:t>
            </a:r>
          </a:p>
        </p:txBody>
      </p:sp>
      <p:sp>
        <p:nvSpPr>
          <p:cNvPr id="81"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2"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3"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4"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5" name="ELLA CONFESÓ PUBLICAMENTE"/>
          <p:cNvSpPr txBox="1"/>
          <p:nvPr/>
        </p:nvSpPr>
        <p:spPr>
          <a:xfrm>
            <a:off x="133428" y="243098"/>
            <a:ext cx="8953344" cy="6835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200">
                <a:solidFill>
                  <a:srgbClr val="FFFFFF"/>
                </a:solidFill>
              </a:defRPr>
            </a:lvl1pPr>
          </a:lstStyle>
          <a:p>
            <a:pPr/>
            <a:r>
              <a:t>ELLA CONFESÓ PUBLICAMENTE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wipe(left)" transition="i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80"/>
                                        </p:tgtEl>
                                        <p:attrNameLst>
                                          <p:attrName>style.visibility</p:attrName>
                                        </p:attrNameLst>
                                      </p:cBhvr>
                                      <p:to>
                                        <p:strVal val="visible"/>
                                      </p:to>
                                    </p:set>
                                    <p:animEffect filter="wipe(left)" transition="in">
                                      <p:cBhvr>
                                        <p:cTn id="12"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P build="whole" bldLvl="1" animBg="1" rev="0" advAuto="0" spid="80"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Rectangle"/>
          <p:cNvSpPr/>
          <p:nvPr/>
        </p:nvSpPr>
        <p:spPr>
          <a:xfrm>
            <a:off x="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8" name="Rectangle"/>
          <p:cNvSpPr/>
          <p:nvPr/>
        </p:nvSpPr>
        <p:spPr>
          <a:xfrm>
            <a:off x="8991600" y="0"/>
            <a:ext cx="152400" cy="68580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89" name="Rectangle"/>
          <p:cNvSpPr/>
          <p:nvPr/>
        </p:nvSpPr>
        <p:spPr>
          <a:xfrm>
            <a:off x="-1" y="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90" name="Rectangle"/>
          <p:cNvSpPr/>
          <p:nvPr/>
        </p:nvSpPr>
        <p:spPr>
          <a:xfrm>
            <a:off x="-1" y="6705600"/>
            <a:ext cx="9144002" cy="152400"/>
          </a:xfrm>
          <a:prstGeom prst="rect">
            <a:avLst/>
          </a:prstGeom>
          <a:solidFill>
            <a:srgbClr val="FFFF00"/>
          </a:solidFill>
          <a:ln w="12700">
            <a:miter lim="400000"/>
          </a:ln>
        </p:spPr>
        <p:txBody>
          <a:bodyPr lIns="45719" rIns="45719" anchor="ctr"/>
          <a:lstStyle/>
          <a:p>
            <a:pPr algn="ctr">
              <a:defRPr sz="1800">
                <a:solidFill>
                  <a:srgbClr val="FFFFFF"/>
                </a:solidFill>
              </a:defRPr>
            </a:pPr>
          </a:p>
        </p:txBody>
      </p:sp>
      <p:sp>
        <p:nvSpPr>
          <p:cNvPr id="91" name="¿Habrá alguien que desea vencer sus temores y venir personalmente…"/>
          <p:cNvSpPr txBox="1"/>
          <p:nvPr/>
        </p:nvSpPr>
        <p:spPr>
          <a:xfrm>
            <a:off x="239877" y="97212"/>
            <a:ext cx="9297616" cy="36270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4900">
                <a:solidFill>
                  <a:srgbClr val="FFFFFF"/>
                </a:solidFill>
              </a:defRPr>
            </a:pPr>
            <a:r>
              <a:t>¿Habrá alguien que desea vencer sus temores y venir personalmente </a:t>
            </a:r>
          </a:p>
          <a:p>
            <a:pPr>
              <a:defRPr b="1" sz="4900">
                <a:solidFill>
                  <a:srgbClr val="FFFFFF"/>
                </a:solidFill>
              </a:defRPr>
            </a:pPr>
            <a:r>
              <a:t> simbólicamente tocar el  manto del Señor Jesucristo? </a:t>
            </a:r>
          </a:p>
        </p:txBody>
      </p:sp>
      <p:sp>
        <p:nvSpPr>
          <p:cNvPr id="92" name="El que a mí viene no le hecho fuera!"/>
          <p:cNvSpPr txBox="1"/>
          <p:nvPr/>
        </p:nvSpPr>
        <p:spPr>
          <a:xfrm>
            <a:off x="358179" y="3925494"/>
            <a:ext cx="8826480" cy="23558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5200">
                <a:solidFill>
                  <a:srgbClr val="FFFFFF"/>
                </a:solidFill>
              </a:defRPr>
            </a:lvl1pPr>
          </a:lstStyle>
          <a:p>
            <a:pPr/>
            <a:r>
              <a:t>El que a mí viene no le hecho fuera!</a:t>
            </a:r>
          </a:p>
        </p:txBody>
      </p:sp>
      <p:sp>
        <p:nvSpPr>
          <p:cNvPr id="93" name="Solo Jesús puede Salvar"/>
          <p:cNvSpPr txBox="1"/>
          <p:nvPr/>
        </p:nvSpPr>
        <p:spPr>
          <a:xfrm>
            <a:off x="351728" y="5664583"/>
            <a:ext cx="7885446" cy="83183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5200">
                <a:solidFill>
                  <a:srgbClr val="FFFFFF"/>
                </a:solidFill>
              </a:defRPr>
            </a:lvl1pPr>
          </a:lstStyle>
          <a:p>
            <a:pPr/>
            <a:r>
              <a:t>Solo Jesús puede Salvar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92"/>
                                        </p:tgtEl>
                                        <p:attrNameLst>
                                          <p:attrName>style.visibility</p:attrName>
                                        </p:attrNameLst>
                                      </p:cBhvr>
                                      <p:to>
                                        <p:strVal val="visible"/>
                                      </p:to>
                                    </p:set>
                                    <p:anim calcmode="lin" valueType="num">
                                      <p:cBhvr>
                                        <p:cTn id="7" dur="750" fill="hold"/>
                                        <p:tgtEl>
                                          <p:spTgt spid="92"/>
                                        </p:tgtEl>
                                        <p:attrNameLst>
                                          <p:attrName>ppt_w</p:attrName>
                                        </p:attrNameLst>
                                      </p:cBhvr>
                                      <p:tavLst>
                                        <p:tav tm="0">
                                          <p:val>
                                            <p:fltVal val="0"/>
                                          </p:val>
                                        </p:tav>
                                        <p:tav tm="100000">
                                          <p:val>
                                            <p:strVal val="#ppt_w"/>
                                          </p:val>
                                        </p:tav>
                                      </p:tavLst>
                                    </p:anim>
                                    <p:anim calcmode="lin" valueType="num">
                                      <p:cBhvr>
                                        <p:cTn id="8" dur="750" fill="hold"/>
                                        <p:tgtEl>
                                          <p:spTgt spid="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93"/>
                                        </p:tgtEl>
                                        <p:attrNameLst>
                                          <p:attrName>style.visibility</p:attrName>
                                        </p:attrNameLst>
                                      </p:cBhvr>
                                      <p:to>
                                        <p:strVal val="visible"/>
                                      </p:to>
                                    </p:se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2"/>
      <p:bldP build="whole" bldLvl="1" animBg="1" rev="0" advAuto="0" spid="92" grpId="1"/>
    </p:bldLst>
  </p:timing>
</p:sld>
</file>

<file path=ppt/theme/theme1.xml><?xml version="1.0" encoding="utf-8"?>
<a:theme xmlns:a="http://schemas.openxmlformats.org/drawingml/2006/main" xmlns:r="http://schemas.openxmlformats.org/officeDocument/2006/relationships" name="Black-Red">
  <a:themeElements>
    <a:clrScheme name="Black-Re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Black-Red">
      <a:majorFont>
        <a:latin typeface="Helvetica"/>
        <a:ea typeface="Helvetica"/>
        <a:cs typeface="Helvetica"/>
      </a:majorFont>
      <a:minorFont>
        <a:latin typeface="Arial"/>
        <a:ea typeface="Arial"/>
        <a:cs typeface="Arial"/>
      </a:minorFont>
    </a:fontScheme>
    <a:fmtScheme name="Black-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Red">
  <a:themeElements>
    <a:clrScheme name="Black-Re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Black-Red">
      <a:majorFont>
        <a:latin typeface="Helvetica"/>
        <a:ea typeface="Helvetica"/>
        <a:cs typeface="Helvetica"/>
      </a:majorFont>
      <a:minorFont>
        <a:latin typeface="Arial"/>
        <a:ea typeface="Arial"/>
        <a:cs typeface="Arial"/>
      </a:minorFont>
    </a:fontScheme>
    <a:fmtScheme name="Black-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